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8288000" cy="10287000"/>
  <p:notesSz cx="6858000" cy="9144000"/>
  <p:embeddedFontLst>
    <p:embeddedFont>
      <p:font typeface="Raleway Bold" charset="1" panose="020B0803030101060003"/>
      <p:regular r:id="rId44"/>
    </p:embeddedFont>
    <p:embeddedFont>
      <p:font typeface="Raleway" charset="1" panose="020B0503030101060003"/>
      <p:regular r:id="rId45"/>
    </p:embeddedFont>
    <p:embeddedFont>
      <p:font typeface="Montserrat Classic Bold" charset="1" panose="00000800000000000000"/>
      <p:regular r:id="rId46"/>
    </p:embeddedFont>
    <p:embeddedFont>
      <p:font typeface="Montserrat Light" charset="1" panose="00000400000000000000"/>
      <p:regular r:id="rId47"/>
    </p:embeddedFont>
    <p:embeddedFont>
      <p:font typeface="Montserrat Light Bold" charset="1" panose="00000800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http://www.beautyboss.pl/" TargetMode="External" Type="http://schemas.openxmlformats.org/officeDocument/2006/relationships/hyperlink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7.png" Type="http://schemas.openxmlformats.org/officeDocument/2006/relationships/image"/><Relationship Id="rId4" Target="../media/image3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png" Type="http://schemas.openxmlformats.org/officeDocument/2006/relationships/image"/><Relationship Id="rId4" Target="http://https/nursing.com.pl/" TargetMode="External" Type="http://schemas.openxmlformats.org/officeDocument/2006/relationships/hyperlink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png" Type="http://schemas.openxmlformats.org/officeDocument/2006/relationships/image"/><Relationship Id="rId4" Target="https://aestheticcosmetology.com" TargetMode="External" Type="http://schemas.openxmlformats.org/officeDocument/2006/relationships/hyperlink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png" Type="http://schemas.openxmlformats.org/officeDocument/2006/relationships/image"/><Relationship Id="rId4" Target="../media/image5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png" Type="http://schemas.openxmlformats.org/officeDocument/2006/relationships/image"/><Relationship Id="rId5" Target="../media/image60.sv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65.png" Type="http://schemas.openxmlformats.org/officeDocument/2006/relationships/image"/><Relationship Id="rId5" Target="../media/image6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jpe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0" y="340"/>
            <a:ext cx="18287321" cy="10286660"/>
          </a:xfrm>
          <a:custGeom>
            <a:avLst/>
            <a:gdLst/>
            <a:ahLst/>
            <a:cxnLst/>
            <a:rect r="r" b="b" t="t" l="l"/>
            <a:pathLst>
              <a:path h="10286660" w="18287321">
                <a:moveTo>
                  <a:pt x="0" y="0"/>
                </a:moveTo>
                <a:lnTo>
                  <a:pt x="18287320" y="0"/>
                </a:lnTo>
                <a:lnTo>
                  <a:pt x="18287320" y="10286660"/>
                </a:lnTo>
                <a:lnTo>
                  <a:pt x="0" y="10286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11756" t="0" r="-1175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3197286" y="5143670"/>
            <a:ext cx="5090375" cy="5090375"/>
          </a:xfrm>
          <a:custGeom>
            <a:avLst/>
            <a:gdLst/>
            <a:ahLst/>
            <a:cxnLst/>
            <a:rect r="r" b="b" t="t" l="l"/>
            <a:pathLst>
              <a:path h="5090375" w="5090375">
                <a:moveTo>
                  <a:pt x="0" y="0"/>
                </a:moveTo>
                <a:lnTo>
                  <a:pt x="5090374" y="0"/>
                </a:lnTo>
                <a:lnTo>
                  <a:pt x="5090374" y="5090374"/>
                </a:lnTo>
                <a:lnTo>
                  <a:pt x="0" y="5090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62" r="0" b="-16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6230940" y="340"/>
            <a:ext cx="2056721" cy="2056721"/>
          </a:xfrm>
          <a:custGeom>
            <a:avLst/>
            <a:gdLst/>
            <a:ahLst/>
            <a:cxnLst/>
            <a:rect r="r" b="b" t="t" l="l"/>
            <a:pathLst>
              <a:path h="2056721" w="2056721">
                <a:moveTo>
                  <a:pt x="0" y="0"/>
                </a:moveTo>
                <a:lnTo>
                  <a:pt x="2056720" y="0"/>
                </a:lnTo>
                <a:lnTo>
                  <a:pt x="2056720" y="2056720"/>
                </a:lnTo>
                <a:lnTo>
                  <a:pt x="0" y="2056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62" r="0" b="-162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0015" y="861412"/>
            <a:ext cx="12054461" cy="3725724"/>
            <a:chOff x="0" y="0"/>
            <a:chExt cx="16072614" cy="496763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062559"/>
              <a:ext cx="16072614" cy="11193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024"/>
                </a:lnSpc>
              </a:pPr>
              <a:r>
                <a:rPr lang="en-US" b="true" sz="602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KIERUNKU KOSMETOLOGIA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574812"/>
              <a:ext cx="16072614" cy="13928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16"/>
                </a:lnSpc>
              </a:pPr>
            </a:p>
            <a:p>
              <a:pPr algn="l">
                <a:lnSpc>
                  <a:spcPts val="4216"/>
                </a:lnSpc>
              </a:pP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26528"/>
              <a:ext cx="15382058" cy="1433680"/>
            </a:xfrm>
            <a:prstGeom prst="rect">
              <a:avLst/>
            </a:prstGeom>
            <a:solidFill>
              <a:srgbClr val="75E6DA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446083" y="-19050"/>
              <a:ext cx="14489893" cy="15619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156"/>
                </a:lnSpc>
              </a:pPr>
              <a:r>
                <a:rPr lang="en-US" b="true" sz="7630" spc="381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RADA BIZNESU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310015" y="8058997"/>
            <a:ext cx="6915349" cy="1875789"/>
          </a:xfrm>
          <a:custGeom>
            <a:avLst/>
            <a:gdLst/>
            <a:ahLst/>
            <a:cxnLst/>
            <a:rect r="r" b="b" t="t" l="l"/>
            <a:pathLst>
              <a:path h="1875789" w="6915349">
                <a:moveTo>
                  <a:pt x="0" y="0"/>
                </a:moveTo>
                <a:lnTo>
                  <a:pt x="6915350" y="0"/>
                </a:lnTo>
                <a:lnTo>
                  <a:pt x="6915350" y="1875789"/>
                </a:lnTo>
                <a:lnTo>
                  <a:pt x="0" y="1875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42400" y="5332062"/>
            <a:ext cx="4561570" cy="4766375"/>
          </a:xfrm>
          <a:custGeom>
            <a:avLst/>
            <a:gdLst/>
            <a:ahLst/>
            <a:cxnLst/>
            <a:rect r="r" b="b" t="t" l="l"/>
            <a:pathLst>
              <a:path h="4766375" w="4561570">
                <a:moveTo>
                  <a:pt x="0" y="0"/>
                </a:moveTo>
                <a:lnTo>
                  <a:pt x="4561570" y="0"/>
                </a:lnTo>
                <a:lnTo>
                  <a:pt x="4561570" y="4766376"/>
                </a:lnTo>
                <a:lnTo>
                  <a:pt x="0" y="47663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43922" y="6012173"/>
            <a:ext cx="12273080" cy="3025153"/>
            <a:chOff x="0" y="0"/>
            <a:chExt cx="16364107" cy="4033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364107" cy="3021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Z Potrzeby Piękna to miejsce, w którym pasja i doświadczenie spotykają się z zaangażowaniem i wiedzą w stosowaniu najnowszych metod i produktów profesjonalnych w kosmetologii.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Wierzymy, że prawdziwe piękno jest w każdym z nas, wystarczy je tylko odkryć… Zróbmy to razem!</a:t>
              </a: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Z Potrzeby Piękna 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428625"/>
            <a:ext cx="12783095" cy="5242573"/>
            <a:chOff x="0" y="0"/>
            <a:chExt cx="17044127" cy="69900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8379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Ewelina Gładki - mgr kosmetologii,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właścicielka Kliniki Medycyny Estetycznej, Kosmetologii i Laseroterapii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"Z Potrzeby Piękna" w Legionowie. 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Specjalistka w zaawansowanych terapiach przeciwstarzeniowych skóry wykorzystujących najnowsze technologie HiTech.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Współtwórca aplikacji BeautyCheck.pl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Gładki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Ewelina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810" r="0" b="-15857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04896" y="6421903"/>
            <a:ext cx="4836578" cy="2586694"/>
          </a:xfrm>
          <a:custGeom>
            <a:avLst/>
            <a:gdLst/>
            <a:ahLst/>
            <a:cxnLst/>
            <a:rect r="r" b="b" t="t" l="l"/>
            <a:pathLst>
              <a:path h="2586694" w="4836578">
                <a:moveTo>
                  <a:pt x="0" y="0"/>
                </a:moveTo>
                <a:lnTo>
                  <a:pt x="4836578" y="0"/>
                </a:lnTo>
                <a:lnTo>
                  <a:pt x="4836578" y="2586694"/>
                </a:lnTo>
                <a:lnTo>
                  <a:pt x="0" y="2586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25" t="0" r="-16995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426078" y="5689000"/>
            <a:ext cx="12563539" cy="4930153"/>
            <a:chOff x="0" y="0"/>
            <a:chExt cx="16751385" cy="6573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751385" cy="5561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Największy periodyk, adresowany do branży beauty, wydawany w Polsce od ponad 25 lat. L</a:t>
              </a: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es Nouvelles Esthetiques powstało w 1952 roku we Francji i jest uznawane za najbardziej prestiżowe czasopismo w branży beauty na świecie. LNE to jednocześnie organizator Międzynarodowych Targów i Kongresu z zakresu kosmetologii, które miały już 42 edycje. 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Magazyn ma umożliwiać czytelnikom dostęp do sprawdzonej, rzetelnej wiedzy z dziedzin, które wpływają na podejmowane przez nich działania w zakresie zabiegów, tzw. upiększających, a także inicjować nawiązanie współpracy z innymi specjalistami.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Dla magazynu piszą zarówno lekarze jak i kosmetolodzy, a także inni specjaliści: biolodzy, fizjoterapeuci, psycholodzy, etc. 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751385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Magazyn LNE 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628650"/>
            <a:ext cx="12783095" cy="4842523"/>
            <a:chOff x="0" y="0"/>
            <a:chExt cx="17044127" cy="64566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304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 kosmetologiem a także absolwentem 3 innych kierunków.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Od lat prowadzi własne gabinety specjalistyczne, zarządza dużymi obiektami a także świadczy usługi z zakresu doradztwa inwestycyjnego w branży beauty..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Od lat piastuje stanowisko Głównego eksperta magazynu LNE, będąc uprzednio Redaktor Naczelną periodyku Beauty Forum.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Wykłada, prowadzi szkolenia a także występuje w charakterze prelegenta na wielu konferencjach.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Gomolińska Agnieszka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350213" y="5281074"/>
            <a:ext cx="2716521" cy="2716521"/>
          </a:xfrm>
          <a:custGeom>
            <a:avLst/>
            <a:gdLst/>
            <a:ahLst/>
            <a:cxnLst/>
            <a:rect r="r" b="b" t="t" l="l"/>
            <a:pathLst>
              <a:path h="2716521" w="2716521">
                <a:moveTo>
                  <a:pt x="0" y="0"/>
                </a:moveTo>
                <a:lnTo>
                  <a:pt x="2716521" y="0"/>
                </a:lnTo>
                <a:lnTo>
                  <a:pt x="2716521" y="2716521"/>
                </a:lnTo>
                <a:lnTo>
                  <a:pt x="0" y="2716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72972" y="7997595"/>
            <a:ext cx="5246370" cy="2151831"/>
          </a:xfrm>
          <a:custGeom>
            <a:avLst/>
            <a:gdLst/>
            <a:ahLst/>
            <a:cxnLst/>
            <a:rect r="r" b="b" t="t" l="l"/>
            <a:pathLst>
              <a:path h="2151831" w="5246370">
                <a:moveTo>
                  <a:pt x="0" y="0"/>
                </a:moveTo>
                <a:lnTo>
                  <a:pt x="5246370" y="0"/>
                </a:lnTo>
                <a:lnTo>
                  <a:pt x="5246370" y="2151831"/>
                </a:lnTo>
                <a:lnTo>
                  <a:pt x="0" y="2151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477539" y="5281074"/>
            <a:ext cx="12273080" cy="4549153"/>
            <a:chOff x="0" y="0"/>
            <a:chExt cx="16364107" cy="6065538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1011573"/>
              <a:ext cx="16364107" cy="5053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to firma założona w 2016 roku. Prowadzona z sukcesem przez Alicję Gondek-Urtnowską oraz Dariusza Urtnowskiego. Gabinety AD Trycholodzy funkcjonują na terenie województwa kujawsko-pomorskiego, pomorskiego oraz w Londynie, UK.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Specjalizujemy się w diagnostyce i terapiach łysienia, wypadania włosów oraz innych problemach skóry głowy. Współpracujemy z dermatologami, endokrynologiem, dietetykiem klinicznym oraz fryzjerem. To pozwala na kompleksową diagnostykę i opiekę na najwyższym poziomie.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AD Trycholodzy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5229" y="324920"/>
            <a:ext cx="12783095" cy="5642623"/>
            <a:chOff x="0" y="0"/>
            <a:chExt cx="17044127" cy="752349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152120"/>
              <a:ext cx="17044127" cy="63713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Od 2002 roku związana z branżą medyczną. W 2017 roku ukończyła studia z zakresu trychologii. Szkoleniowiec i praktyk z wieloletnim doświadczeniem.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Adiunkt w World Trichology Society.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Jedyny i pierwszy w Polsce biegły sądowy z dziedziny trychologii.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Twórca programu trychologii na studiach podyplomowych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 Wyższej Szkole Nauk o Zdrowiu.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Autorka wielu artykułów prasowych z dziedziny trychologii.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Promotor rozwijania „właściwej” trychologii w Polsce.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Gondek-Urtnowska Alicja 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477539" y="9121561"/>
            <a:ext cx="13041630" cy="1417333"/>
            <a:chOff x="0" y="0"/>
            <a:chExt cx="17388840" cy="1889777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1407812"/>
              <a:ext cx="17388840" cy="481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45"/>
                </a:lnSpc>
              </a:pP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28575"/>
              <a:ext cx="17388840" cy="11275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600" spc="10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Od 2017 roku Członek Zarządu, </a:t>
              </a:r>
            </a:p>
            <a:p>
              <a:pPr algn="l">
                <a:lnSpc>
                  <a:spcPts val="3380"/>
                </a:lnSpc>
              </a:pPr>
              <a:r>
                <a:rPr lang="en-US" b="true" sz="2600" spc="10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 od 2018 roku Prezes Polskiego Stowarzyszenia Trychologicznego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875" r="0" b="-1222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5229" y="5533934"/>
            <a:ext cx="5101141" cy="4114866"/>
          </a:xfrm>
          <a:custGeom>
            <a:avLst/>
            <a:gdLst/>
            <a:ahLst/>
            <a:cxnLst/>
            <a:rect r="r" b="b" t="t" l="l"/>
            <a:pathLst>
              <a:path h="4114866" w="5101141">
                <a:moveTo>
                  <a:pt x="0" y="0"/>
                </a:moveTo>
                <a:lnTo>
                  <a:pt x="5101141" y="0"/>
                </a:lnTo>
                <a:lnTo>
                  <a:pt x="5101141" y="4114866"/>
                </a:lnTo>
                <a:lnTo>
                  <a:pt x="0" y="4114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81" t="-36935" r="-20919" b="-33398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571307" y="5560604"/>
            <a:ext cx="12273080" cy="5311153"/>
            <a:chOff x="0" y="0"/>
            <a:chExt cx="16364107" cy="7081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364107" cy="6069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Na terenie Łodzi działają dwa gabinety podologiczne prowadzone przez mgr Karolinę Gozdowską.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Świadczone są usługi z zakresu podologii, w tym: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terapie lecznicze paznokci zmienionych chorobowo;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terapie na paznokcie wrastające i wkręcające;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rekonstrukcje paznokci po urazach i uszkodzeniach;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usuwan</a:t>
              </a: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ie brodawek wirusowych, modzeli i odcisków;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leczenie pękających pięt;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badania bakteriologiczne i mikologiczne;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podstawowe i rozszerzone zabiegi podologiczne.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Podologia Gozdowska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428625"/>
            <a:ext cx="12783095" cy="5242573"/>
            <a:chOff x="0" y="0"/>
            <a:chExt cx="17044127" cy="69900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8379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Podolog, magister kosmetologii i zdrowia publicznego.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W 2012r. ukończyła Wydział Nauk o Zdrowiu a  w 2013r. Wydział Farmaceutyczny Uniwersytetu Medycznego w Łodzi 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Do 2015r. była wykładowcą w Centrum Rozwoju i Integracji Społecznej w Łodzi – aktualnie pełni tę funkcję w Wyższej Szkole Kosmetyki i Nauk o Zdrowiu.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Właścicielka i założycielka prywatnej praktyki podologicznej od wielu lat świadczącej usługi z szerokiego zakresu podologii.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Wraz z chirurgiem przeprowadza zabiegi podochirurgiczne.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Gozdowska Karolina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0060" r="0" b="-1006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0" y="6213158"/>
            <a:ext cx="5246370" cy="2623185"/>
          </a:xfrm>
          <a:custGeom>
            <a:avLst/>
            <a:gdLst/>
            <a:ahLst/>
            <a:cxnLst/>
            <a:rect r="r" b="b" t="t" l="l"/>
            <a:pathLst>
              <a:path h="2623185" w="5246370">
                <a:moveTo>
                  <a:pt x="0" y="0"/>
                </a:moveTo>
                <a:lnTo>
                  <a:pt x="5246370" y="0"/>
                </a:lnTo>
                <a:lnTo>
                  <a:pt x="5246370" y="2623184"/>
                </a:lnTo>
                <a:lnTo>
                  <a:pt x="0" y="262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478001" y="5296703"/>
            <a:ext cx="12533812" cy="5311153"/>
            <a:chOff x="0" y="0"/>
            <a:chExt cx="16711750" cy="7081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711750" cy="6069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Markę powołały do życia kobiety z wieloletnim doświadczeniem w tworzeniu i kreacji kosmetyków. Kobiety, które mają wiele pasji, kochają naturę, ale przede wszystkim doceniają i darzą sympatią inne kobiety. Firma Uzdrovisco kieruje się misją naturalnego piękna, które jest w każdej z nas. Tworzymy produkt, który jest naturalny, wykorzystujemy napary ziołowe, aktywne składniki, które są następstwem rzetelnych badań pod względem działania i skuteczności. Mimo krótkiego stażu na rynku (3 lata) zdobywamy zaufanie Klientek, co jest dla nas ogromnym powodem do radości.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Jesteśmy otwarci na dzielenie się wiedzą (artykuły, doświadczenia, szkolenia), jak również wsparcie działań wydziału kosmetologii, wychodzimy z propozycją szkoleń dla grup, promowanie naturalnych metod w drodze do piękna, oczywiście zapewnimy możliwość pracy z naszymi produktami .</a:t>
              </a: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711750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UZDROVISCO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428625"/>
            <a:ext cx="12783095" cy="5242573"/>
            <a:chOff x="0" y="0"/>
            <a:chExt cx="17044127" cy="69900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8379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Regionalny kierownik sprzedaży marki certyfikowanych kosmetyków naturalnych UZDROVISCO. Posiada wieloletnie doświadczenie w zarządzaniu zespołem.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Jej pasją zawodową, jest obszar rozwoju pracowników poprzez wprowadzanie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i dopasowanie metod motywacyjnych po to, by wspólnie osiągać zamierzone cele. Doskonale czuje się, w sferze szkoleń i wsparcia sprzedaży z wykorzystaniem dynamicznego dopasowania do warunków panujących na rynku pracy, głównie w branży kosmetycznej i drogeryjnej. 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Jamróz Justyna 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71" r="0" b="-27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786674" y="5301739"/>
            <a:ext cx="3797872" cy="4781679"/>
          </a:xfrm>
          <a:custGeom>
            <a:avLst/>
            <a:gdLst/>
            <a:ahLst/>
            <a:cxnLst/>
            <a:rect r="r" b="b" t="t" l="l"/>
            <a:pathLst>
              <a:path h="4781679" w="3797872">
                <a:moveTo>
                  <a:pt x="0" y="0"/>
                </a:moveTo>
                <a:lnTo>
                  <a:pt x="3797872" y="0"/>
                </a:lnTo>
                <a:lnTo>
                  <a:pt x="3797872" y="4781680"/>
                </a:lnTo>
                <a:lnTo>
                  <a:pt x="0" y="478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92" t="-12661" r="-29491" b="-1329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450283" y="5301739"/>
            <a:ext cx="12539334" cy="5692153"/>
            <a:chOff x="0" y="0"/>
            <a:chExt cx="16719112" cy="7589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719112" cy="6577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Firma Skin Masters została założona w 2018 roku w Łodzi. Początkowo tworzyły ją założycielki - Anna Jaros i Iga Radzikowska. Dzięki dynamicznemu rozwojowi i rosnącej rozpoznawalności na rynku,  dziś salon tworzy 7 osób. </a:t>
              </a: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Skin Masters zajmuje się świadczeniem wysokiej jakości usług z zakresu kosmetologii i medycyny estetycznej przy wykorzystaniu zaawansowanych technologii i specjalistycznych preparatów o potwierdzonym działaniu. Salon nakierunkowany jest m. in. na modelowanie sylwetki, prowadzenie terapii skór problematycznych oraz bezbolesne usuwanie owłosienia z wykorzystaniem najnowszych rozwiązań. Firma prowadzi również kompleksowe doradztwo w doborze kosmetyków renomowanych marek kosmetologicznych. Za sukcesem Skin Masters kryje się indywidualne podejście do każdego przypadku, skuteczne i bezpieczne technologie oraz produkty z najwyższej półki. 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719112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SkinMasters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628650"/>
            <a:ext cx="12783095" cy="4842523"/>
            <a:chOff x="0" y="0"/>
            <a:chExt cx="17044127" cy="64566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304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Kosmetolog i trener branży beauty. Absolwentka Uniwersytetu Medycznego w Łodzi. Wieloletni szkoleniowiec prestiżowych, profesjonalnych marek kosmetycznych takich jak Pro Xn, Diego della Palma, Dermaquest i Dermomedica.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Prowadzi merytoryczne szkolenia z zakresu kosmetologii oraz technik sprzedaży. Współwłaścicielka gabinetu kosmetologicznego Skin Masters, w którym spełnia się zawodowo jako kosmetolog i terapeuta. Specjalizuje się w prowadzeniu terapii skór problematycznych. Doktorantka na Wydziale Farmaceutycznym w Łodzi.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Autorka publikacji naukowych.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Jaros-Sajda Anna 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221F1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0" y="6725704"/>
            <a:ext cx="5246370" cy="1598093"/>
          </a:xfrm>
          <a:custGeom>
            <a:avLst/>
            <a:gdLst/>
            <a:ahLst/>
            <a:cxnLst/>
            <a:rect r="r" b="b" t="t" l="l"/>
            <a:pathLst>
              <a:path h="1598093" w="5246370">
                <a:moveTo>
                  <a:pt x="0" y="0"/>
                </a:moveTo>
                <a:lnTo>
                  <a:pt x="5246370" y="0"/>
                </a:lnTo>
                <a:lnTo>
                  <a:pt x="5246370" y="1598092"/>
                </a:lnTo>
                <a:lnTo>
                  <a:pt x="0" y="159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501704" y="4678673"/>
            <a:ext cx="12273080" cy="6073153"/>
            <a:chOff x="0" y="0"/>
            <a:chExt cx="16364107" cy="8097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364107" cy="7085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Topestetic 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Jesteśmy polskim sklepem internetowym powstałym w 2013 roku. Główną misją naszej marki jest dopasowywanie indywidualnej pielęgnacji do potrzeb każdej skóry. W swojej ofercie posiadamy wyselekcjonowane kosmetyki światowych i polskich marek, które są rekomendowane przez profesjonalistów, lekarzy medycyny estetycznej, chirurgii plastycznej, dermatologów i kosmetologów.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 naszej ofercie znajdują się produkty stworzone ze starannie wyselekcjonowanych i wartościowych składników aktywnych. Polecamy najlepszych, ponieważ dobro i zadowolenie naszych Klientów jest dla nas sprawą pierwszego rzędu. Dzięki temu możemy się pochwalić wciąż rosnącą liczbą zadowolonych Klientów, którzy obdarzyli nas zaufaniem.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topestetic 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158928"/>
            <a:ext cx="12783095" cy="5242573"/>
            <a:chOff x="0" y="0"/>
            <a:chExt cx="17044127" cy="69900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8379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 absolwentką Oddziału Kosmetologii Uniwersytetu Medycznego w Łodzi.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Przez wiele lat była wykładowcą na Uczelniach Wyższych, gdzie kształciła przyszłych kosmetologów. Była także promotorem prac dyplomowych.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Kosmetologia jest dla Niej nie tylko pracą, ale przede wszystkim ogromną pasją,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która jest stałym elementem Jej drogi zawodowej. Aktualnie jest kierownikiem działu kosmetologii w sklepie topestetic, gdzie zatrudnieni kosmetolodzy oferują profesjonalne doradztwo i wsparcie w zakresie pielęgnacji domowej skóry. 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 entuzjastą zdrowego stylu życia, uważa, że zdrowa skóra to piękna skóra, dlatego ważna jest dbałość nie tylko od zewnątrz, ale przede wszystkim od wewnątrz.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Jaworska Katarzyna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4479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30377" t="-30712" r="-35259" b="-2609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8527" y="5200592"/>
            <a:ext cx="5029317" cy="5029317"/>
          </a:xfrm>
          <a:custGeom>
            <a:avLst/>
            <a:gdLst/>
            <a:ahLst/>
            <a:cxnLst/>
            <a:rect r="r" b="b" t="t" l="l"/>
            <a:pathLst>
              <a:path h="5029317" w="5029317">
                <a:moveTo>
                  <a:pt x="0" y="0"/>
                </a:moveTo>
                <a:lnTo>
                  <a:pt x="5029316" y="0"/>
                </a:lnTo>
                <a:lnTo>
                  <a:pt x="5029316" y="5029316"/>
                </a:lnTo>
                <a:lnTo>
                  <a:pt x="0" y="5029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47436" y="9567555"/>
            <a:ext cx="2740564" cy="662354"/>
          </a:xfrm>
          <a:custGeom>
            <a:avLst/>
            <a:gdLst/>
            <a:ahLst/>
            <a:cxnLst/>
            <a:rect r="r" b="b" t="t" l="l"/>
            <a:pathLst>
              <a:path h="662354" w="2740564">
                <a:moveTo>
                  <a:pt x="0" y="0"/>
                </a:moveTo>
                <a:lnTo>
                  <a:pt x="2740564" y="0"/>
                </a:lnTo>
                <a:lnTo>
                  <a:pt x="2740564" y="662353"/>
                </a:lnTo>
                <a:lnTo>
                  <a:pt x="0" y="662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547604" y="5200592"/>
            <a:ext cx="12273080" cy="6454153"/>
            <a:chOff x="0" y="0"/>
            <a:chExt cx="16364107" cy="8605538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1011573"/>
              <a:ext cx="16364107" cy="7593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Wspiera, edukuje, inspiruje i dzieli się sprawdzonymi rozwiązaniami w ramach społeczności </a:t>
              </a: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  <a:hlinkClick r:id="rId5" tooltip="http://www.beautyboss.pl/"/>
                </a:rPr>
                <a:t>www.beautyboss.pl</a:t>
              </a: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oraz przeprowadzanych salonowych rewolucji czy prowadzonej szkoły online Akademia BeautyBoss. Pomaga zarządzać biznesem beauty i ustrukturyzować go (w obszarach PR, marketingu, motywacji pracowników, sprzedaży, rentowności usługi i produktów itp.), wznosząc go tym samym na wyższy poziom.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To przełomowe narzędzie, które zgromadzi i bezpiecznie przechowa wszystkie informacje o Twoich klientach salonów beauty. W jednym miejscu zapisywane są karty klientów, historie zabiegów, a przede wszystkim zgody zabiegowe podpisane własnoręcznie przez klientów w aplikacji.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Beauty Boss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5229" y="428625"/>
            <a:ext cx="12783095" cy="5242573"/>
            <a:chOff x="0" y="0"/>
            <a:chExt cx="17044127" cy="699009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152120"/>
              <a:ext cx="17044127" cy="58379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Ekspert ds. budowania silnych marek beauty.Od wielu lat związana ze stanowiskami menedżerskimi i zarządzającymi w branży beauty. Ukończyła studia z zakresu public relations, doradztwa i coachingu. Jest autorką wielu kursów online, m.in.: „Biznes Plan dla BeautyBoss” oraz licznych dokumentów dla salonów, webinarów, e-booków, w tym bestsellera „BeautyBook”. Jest współwłaścicielem aplikacji do zarządzania kartami klienta BeautyCheck.pl. Początkowo zaangażowana w działania z zakresu PR i marketingu w branży beauty, następnie tworzyła od podstaw branżę SPA.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Bądź na bieżąco z wartościowym treściami śledząc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Aleksandrę na Instagramie @beautybosspl 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Mazalon Aleksandra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4479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701" r="0" b="-270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547436" y="9567555"/>
            <a:ext cx="2740564" cy="662354"/>
          </a:xfrm>
          <a:custGeom>
            <a:avLst/>
            <a:gdLst/>
            <a:ahLst/>
            <a:cxnLst/>
            <a:rect r="r" b="b" t="t" l="l"/>
            <a:pathLst>
              <a:path h="662354" w="2740564">
                <a:moveTo>
                  <a:pt x="0" y="0"/>
                </a:moveTo>
                <a:lnTo>
                  <a:pt x="2740564" y="0"/>
                </a:lnTo>
                <a:lnTo>
                  <a:pt x="2740564" y="662353"/>
                </a:lnTo>
                <a:lnTo>
                  <a:pt x="0" y="662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92640" y="5143500"/>
            <a:ext cx="5439010" cy="5264613"/>
          </a:xfrm>
          <a:custGeom>
            <a:avLst/>
            <a:gdLst/>
            <a:ahLst/>
            <a:cxnLst/>
            <a:rect r="r" b="b" t="t" l="l"/>
            <a:pathLst>
              <a:path h="5264613" w="5439010">
                <a:moveTo>
                  <a:pt x="0" y="0"/>
                </a:moveTo>
                <a:lnTo>
                  <a:pt x="5439010" y="0"/>
                </a:lnTo>
                <a:lnTo>
                  <a:pt x="5439010" y="5264613"/>
                </a:lnTo>
                <a:lnTo>
                  <a:pt x="0" y="5264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592169" y="5385030"/>
            <a:ext cx="12273080" cy="3431394"/>
            <a:chOff x="0" y="0"/>
            <a:chExt cx="16364107" cy="4575193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1011573"/>
              <a:ext cx="16364107" cy="3563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Autorka publikacji naukowych o zasięgu międzynarodowym z Listy Filadelfijskiej </a:t>
              </a: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oraz bestsellerowych książek: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“</a:t>
              </a: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Trychologia kosmetologiczna i lekarska” (PZWL Wydawnictwo Lekarskie, 2022)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“Rola komórek macierzystych we współczesnej medycynie estetycznej i kosmetologii” (Wydawnictwo Naukowe PWN, 2023), j</a:t>
              </a: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“Kosmetologia i trychologia gerontologiczna. Ujęcie holistyczne” (Wydawnictwo Naukowe PWN, 2024).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0" y="323315"/>
            <a:ext cx="12783095" cy="3642373"/>
            <a:chOff x="0" y="0"/>
            <a:chExt cx="17044127" cy="485649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152120"/>
              <a:ext cx="17044127" cy="37043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Kosmetolog, trycholog, naukowiec w onkologii eksperymentalnej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 biologii molekularnej.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Laureatka nagrody Człowiek Roku 2023 (Art of Beauty Prestige Awards).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Dyrektor naukowy Skinline Clinic, wykładowca akademicki.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Autorka publikacji naukowych i popularnonaukowych, prelegentka, szkoleniowiec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 ekspert medialny.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Członkini międzynarodowych towarzystw naukowych. 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Claudia Musiał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70182" y="6789685"/>
            <a:ext cx="4506005" cy="1470129"/>
          </a:xfrm>
          <a:custGeom>
            <a:avLst/>
            <a:gdLst/>
            <a:ahLst/>
            <a:cxnLst/>
            <a:rect r="r" b="b" t="t" l="l"/>
            <a:pathLst>
              <a:path h="1470129" w="4506005">
                <a:moveTo>
                  <a:pt x="0" y="0"/>
                </a:moveTo>
                <a:lnTo>
                  <a:pt x="4506006" y="0"/>
                </a:lnTo>
                <a:lnTo>
                  <a:pt x="4506006" y="1470130"/>
                </a:lnTo>
                <a:lnTo>
                  <a:pt x="0" y="1470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43922" y="6012173"/>
            <a:ext cx="12273080" cy="3025153"/>
            <a:chOff x="0" y="0"/>
            <a:chExt cx="16364107" cy="4033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364107" cy="3021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Specjalizujemy się w selekcji najlepszych technologii i światowych marek w zakresie medycyny estetycznej, urządzeń medycznych i sprzętu wellness. 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Osiągnęliśmy wysoką pozycję dzięki osobom, które budują ją każdego dnia według globalnych trendów z pasją i charyzmą, wybierając najlepsze strategie do osiągnięcia celu.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ITP S.A.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1028700"/>
            <a:ext cx="12783095" cy="4042423"/>
            <a:chOff x="0" y="0"/>
            <a:chExt cx="17044127" cy="53898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42377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Dyrektor Departamentu Szkoleń ITP SA 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Od 2010 roku związany z branżą medyczno-farmaceutyczną.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Do ITP SA przeszedł z firmy consultingowej w 2017 roku.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 codziennej pracy łączy pasję zarządzania zespołem z doradztwem oraz sprzedażą technologii w obszarze medycyny estetycznej i kosmetologii.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Paweł Nitka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60978" y="-462895"/>
            <a:ext cx="5860040" cy="11232476"/>
          </a:xfrm>
          <a:custGeom>
            <a:avLst/>
            <a:gdLst/>
            <a:ahLst/>
            <a:cxnLst/>
            <a:rect r="r" b="b" t="t" l="l"/>
            <a:pathLst>
              <a:path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8751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5567" y="-306113"/>
            <a:ext cx="4293494" cy="4293494"/>
          </a:xfrm>
          <a:custGeom>
            <a:avLst/>
            <a:gdLst/>
            <a:ahLst/>
            <a:cxnLst/>
            <a:rect r="r" b="b" t="t" l="l"/>
            <a:pathLst>
              <a:path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209281" y="5948430"/>
            <a:ext cx="4559121" cy="4559121"/>
          </a:xfrm>
          <a:custGeom>
            <a:avLst/>
            <a:gdLst/>
            <a:ahLst/>
            <a:cxnLst/>
            <a:rect r="r" b="b" t="t" l="l"/>
            <a:pathLst>
              <a:path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2680329" y="0"/>
            <a:ext cx="2860720" cy="2860720"/>
          </a:xfrm>
          <a:custGeom>
            <a:avLst/>
            <a:gdLst/>
            <a:ahLst/>
            <a:cxnLst/>
            <a:rect r="r" b="b" t="t" l="l"/>
            <a:pathLst>
              <a:path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62" r="0" b="-16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39001" y="8268601"/>
            <a:ext cx="1979398" cy="1979398"/>
          </a:xfrm>
          <a:custGeom>
            <a:avLst/>
            <a:gdLst/>
            <a:ahLst/>
            <a:cxnLst/>
            <a:rect r="r" b="b" t="t" l="l"/>
            <a:pathLst>
              <a:path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62" r="0" b="-16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078593" y="9537554"/>
            <a:ext cx="666849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RADA BIZNESU</a:t>
            </a: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 | 2025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956825" y="404294"/>
            <a:ext cx="11790262" cy="8669323"/>
            <a:chOff x="0" y="0"/>
            <a:chExt cx="15720349" cy="1155909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19050"/>
              <a:ext cx="15720349" cy="273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040"/>
                </a:lnSpc>
              </a:pPr>
              <a:r>
                <a:rPr lang="en-US" sz="6700" b="true">
                  <a:solidFill>
                    <a:srgbClr val="75E6DA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Wspólnie kształtujemy przyszłość kosmetologii! 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3103959"/>
              <a:ext cx="15720349" cy="1612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99"/>
                </a:lnSpc>
              </a:pPr>
            </a:p>
            <a:p>
              <a:pPr algn="ctr">
                <a:lnSpc>
                  <a:spcPts val="4800"/>
                </a:lnSpc>
              </a:pPr>
              <a:r>
                <a:rPr lang="en-US" b="true" sz="4000" spc="20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STUDIA TO DOPIERO POCZĄTEK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438755"/>
              <a:ext cx="15720349" cy="6120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799" spc="83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–</a:t>
              </a:r>
              <a:r>
                <a:rPr lang="en-US" sz="2799" spc="83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 to tutaj rodzą się pasje, kształtują umiejętności i otwierają drzwi do kariery. </a:t>
              </a:r>
            </a:p>
            <a:p>
              <a:pPr algn="l">
                <a:lnSpc>
                  <a:spcPts val="3639"/>
                </a:lnSpc>
              </a:pPr>
              <a:r>
                <a:rPr lang="en-US" sz="2799" spc="83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Dzięki współpracy nauki i biznesu możemy tworzyć przestrzeń, </a:t>
              </a:r>
            </a:p>
            <a:p>
              <a:pPr algn="l">
                <a:lnSpc>
                  <a:spcPts val="3639"/>
                </a:lnSpc>
              </a:pPr>
              <a:r>
                <a:rPr lang="en-US" sz="2799" spc="83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w której studenci nie tylko zdobywają wiedzę, ale także realnie przygotowują się do wyzwań zawodowych.</a:t>
              </a:r>
            </a:p>
            <a:p>
              <a:pPr algn="l">
                <a:lnSpc>
                  <a:spcPts val="3639"/>
                </a:lnSpc>
              </a:pPr>
            </a:p>
            <a:p>
              <a:pPr algn="l">
                <a:lnSpc>
                  <a:spcPts val="3639"/>
                </a:lnSpc>
              </a:pPr>
              <a:r>
                <a:rPr lang="en-US" sz="2799" spc="83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Łączymy: </a:t>
              </a:r>
            </a:p>
            <a:p>
              <a:pPr algn="l" marL="604519" indent="-302260" lvl="1">
                <a:lnSpc>
                  <a:spcPts val="3639"/>
                </a:lnSpc>
                <a:buFont typeface="Arial"/>
                <a:buChar char="•"/>
              </a:pPr>
              <a:r>
                <a:rPr lang="en-US" b="true" sz="2799" spc="83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teorię z praktyką, </a:t>
              </a:r>
            </a:p>
            <a:p>
              <a:pPr algn="l" marL="604519" indent="-302260" lvl="1">
                <a:lnSpc>
                  <a:spcPts val="3639"/>
                </a:lnSpc>
                <a:buFont typeface="Arial"/>
                <a:buChar char="•"/>
              </a:pPr>
              <a:r>
                <a:rPr lang="en-US" b="true" sz="2799" spc="83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pasję z doświadczeniem, </a:t>
              </a:r>
            </a:p>
            <a:p>
              <a:pPr algn="l" marL="604520" indent="-302260" lvl="1">
                <a:lnSpc>
                  <a:spcPts val="3640"/>
                </a:lnSpc>
                <a:buFont typeface="Arial"/>
                <a:buChar char="•"/>
              </a:pPr>
              <a:r>
                <a:rPr lang="en-US" b="true" sz="2800" spc="8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edukację z biznesem.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50261" t="-15342" r="-48788" b="-33945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0" y="5143500"/>
            <a:ext cx="5246370" cy="5143500"/>
          </a:xfrm>
          <a:custGeom>
            <a:avLst/>
            <a:gdLst/>
            <a:ahLst/>
            <a:cxnLst/>
            <a:rect r="r" b="b" t="t" l="l"/>
            <a:pathLst>
              <a:path h="5143500" w="5246370">
                <a:moveTo>
                  <a:pt x="0" y="0"/>
                </a:moveTo>
                <a:lnTo>
                  <a:pt x="5246370" y="0"/>
                </a:lnTo>
                <a:lnTo>
                  <a:pt x="52463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0" r="0" b="-100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67625" y="5143500"/>
            <a:ext cx="12273080" cy="5501653"/>
            <a:chOff x="0" y="0"/>
            <a:chExt cx="16364107" cy="7335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773573"/>
              <a:ext cx="16364107" cy="5561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PZWL to największe i najstarsze polskie wydawnictwo medyczne, które od pokoleń wspiera edukację środowiska medycznego. Od 1945 roku towarzyszymy zarówno studentom, jak i profesjonalistom na każdym etapie kształcenia. Na nasz dorobek wydawniczy zapracowały całe pokolenia wybitnych autorów i wydawców, dzięki którym do tej pory ukazało się ponad 14 tys. tytułów w łącznym nakładzie przekraczającym ponad 300 mln egzemplarzy. Podążając za innowacjami i rozwojem nauk medycznych, stawiamy na współpracę z najlepszymi specjalistami oraz nowoczesne rozwiązania. Oprócz działalności związanej z publikacją książek, czasopism i e-booków, posiadamy także szeroką ofertę szkoleniowo- edukacyjną, specjalistyczne portale internetowe </a:t>
              </a: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  <a:hlinkClick r:id="rId4" tooltip="http://https/nursing.com.pl/"/>
                </a:rPr>
                <a:t>www.nursing.com.pl </a:t>
              </a: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oraz wirtualną bibliotekę IBUK Libra. </a:t>
              </a: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1512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 spc="140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Wydawnictwo Naukowe PWN S.A</a:t>
              </a:r>
            </a:p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PZWL Wydawnictwo Lekarskie (dawniej)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5229" y="828675"/>
            <a:ext cx="12783095" cy="4442473"/>
            <a:chOff x="0" y="0"/>
            <a:chExt cx="17044127" cy="59232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47711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Marta Diana Rozwadowska – doktor nauk humanistycznych w zakresie literaturoznawstwa; specjalizacja edytorstwo II stopnia; w 2020 r. obroniła pracę doktorską na Katolickim Uniwersytecie Lubelskim Jana Pawła II w Lublinie; wydawca medyczny PZWL Wydawnictwa Lekarskiego, gdzie pod opieką ma m.in. dziedzinę kosmetologia. Zainteresowania naukowe obejmują literaturę polską XIX i XX wieku.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Marta Rozwadowska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9669" t="-22563" r="-12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0" y="6434687"/>
            <a:ext cx="5246370" cy="2180127"/>
          </a:xfrm>
          <a:custGeom>
            <a:avLst/>
            <a:gdLst/>
            <a:ahLst/>
            <a:cxnLst/>
            <a:rect r="r" b="b" t="t" l="l"/>
            <a:pathLst>
              <a:path h="2180127" w="5246370">
                <a:moveTo>
                  <a:pt x="0" y="0"/>
                </a:moveTo>
                <a:lnTo>
                  <a:pt x="5246370" y="0"/>
                </a:lnTo>
                <a:lnTo>
                  <a:pt x="5246370" y="2180126"/>
                </a:lnTo>
                <a:lnTo>
                  <a:pt x="0" y="2180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43922" y="5821673"/>
            <a:ext cx="12273080" cy="3406153"/>
            <a:chOff x="0" y="0"/>
            <a:chExt cx="16364107" cy="4541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364107" cy="3529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Specjalistyczna wiedza na najwyższym poziomie bez wychodzenia z domu.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E-booki, e-konsultacje, e-szkolenia, e-kursy, warsztaty stacjonarne, webinary związane z kosmetologią, chemią kosmetyczną  i dietetyką.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SCURA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643" y="200025"/>
            <a:ext cx="12783095" cy="4842523"/>
            <a:chOff x="0" y="0"/>
            <a:chExt cx="17044127" cy="64566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304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Jestem doktorem nauk chemicznych (spec. chemia kosmetyczna), magistrem kosmetologii oraz dyplomowanym dietetykiem.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Takie wykształcenie pozwala Jej spojrzeć holistycznie na temat pielęgnacji skóry.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 autorką wielu publikacji naukowych oraz współautorką patentu kosmetycznego (koniugat JA-YPFF). Otrzymała wiele nagród i wyróżnień za najlepsze wystąpienia na krajowych i zagranicznych konferencjach naukowych.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Na co dzień pracuje jako wykładowca na kierunku Kosmetologia na PWSZ w Koninie. Prowadzi także szkolenia dla profesjonalistów z branży beauty – Scura.</a:t>
              </a: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Alicja Śliwowska 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5047" r="0" b="-25047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7643" y="7088451"/>
            <a:ext cx="4834092" cy="926534"/>
          </a:xfrm>
          <a:custGeom>
            <a:avLst/>
            <a:gdLst/>
            <a:ahLst/>
            <a:cxnLst/>
            <a:rect r="r" b="b" t="t" l="l"/>
            <a:pathLst>
              <a:path h="926534" w="4834092">
                <a:moveTo>
                  <a:pt x="0" y="0"/>
                </a:moveTo>
                <a:lnTo>
                  <a:pt x="4834093" y="0"/>
                </a:lnTo>
                <a:lnTo>
                  <a:pt x="4834093" y="926534"/>
                </a:lnTo>
                <a:lnTo>
                  <a:pt x="0" y="926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596516" y="5393955"/>
            <a:ext cx="12117828" cy="4491608"/>
            <a:chOff x="0" y="0"/>
            <a:chExt cx="16157105" cy="598881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998174"/>
              <a:ext cx="16157105" cy="49906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6"/>
                </a:lnSpc>
              </a:pPr>
              <a:r>
                <a:rPr lang="en-US" b="true" sz="2147" spc="53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Jesteśmy polską firmą kosmetyczną, która zrewolucjonizowała pielęgnację włosów dzięki serii Hair in Balance. Te produkty stały się niezwykle popularne wśród miłośniczek pięknych włosów i promują świadome podejście do pielęgnacji. Produkty są przyjazne dla środowiska i nie zawierają szkodliwych substancji chemicznych, co sprawia, że są idealne dla tych, którzy dbają o zdrowie swoich włosów i środowisko naturalne. Nasz zespół tworzy grupa kreatywnych i przywiązanych do natury profesjonalistów, którzy nie tylko zawodowo, ale także prywatnie dbają o środowisko naturalne i czerpią inspirację z natury. Jesteśmy czujni na potrzeby naszych klientów, śledzimy trendy i wprowadzamy nowości odpowiadające Waszym potrzebom. Wspólnie tworzymy najważniejsze kanały kosmetyczne na social mediach.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38100"/>
              <a:ext cx="16157105" cy="7319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92"/>
                </a:lnSpc>
              </a:pPr>
              <a:r>
                <a:rPr lang="en-US" b="true" sz="3455" spc="138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ONLY BIO.life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643" y="148429"/>
            <a:ext cx="12783095" cy="4842523"/>
            <a:chOff x="0" y="0"/>
            <a:chExt cx="17044127" cy="64566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304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Magister Kosmetologii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Ukończyła studia I i II stopnia na wydziale farmaceutycznym Collegium Medicum UMK w Bydgoszczy. Swoje doświadczenie zdobywała podczas pracy w gabinecie kosmetologicznym oraz na licznych szkoleniach oraz w trakcie staży absolwenckich w klinice dermatologicznej oraz laboratorium R&amp;D. W Onlybio.life obejmuje stanowisko Junior Brand Menagera i bierze udział we współtworzeniu działań marketingowych i wdrożeniach nowych produktów. Interesuje się pielęgnacją skóry głowy oraz włosów, łącząc tym samym pasję z codzienną pracą. Intensywnie śledzi trendy na rynku beauty.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.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mgr Iga Spychalska 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770" r="0" b="-1699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04140" y="6850053"/>
            <a:ext cx="4238091" cy="1579413"/>
          </a:xfrm>
          <a:custGeom>
            <a:avLst/>
            <a:gdLst/>
            <a:ahLst/>
            <a:cxnLst/>
            <a:rect r="r" b="b" t="t" l="l"/>
            <a:pathLst>
              <a:path h="1579413" w="4238091">
                <a:moveTo>
                  <a:pt x="0" y="0"/>
                </a:moveTo>
                <a:lnTo>
                  <a:pt x="4238090" y="0"/>
                </a:lnTo>
                <a:lnTo>
                  <a:pt x="4238090" y="1579413"/>
                </a:lnTo>
                <a:lnTo>
                  <a:pt x="0" y="157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384611" y="5205865"/>
            <a:ext cx="12657222" cy="4867788"/>
            <a:chOff x="0" y="0"/>
            <a:chExt cx="16876296" cy="649038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998174"/>
              <a:ext cx="16876296" cy="54922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6"/>
                </a:lnSpc>
              </a:pPr>
              <a:r>
                <a:rPr lang="en-US" sz="2147" spc="53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to jedyne spopularyzowane na polskim rynku beauty czasopismo o charakterze popularno-naukowym.</a:t>
              </a:r>
            </a:p>
            <a:p>
              <a:pPr algn="l">
                <a:lnSpc>
                  <a:spcPts val="3006"/>
                </a:lnSpc>
              </a:pPr>
            </a:p>
            <a:p>
              <a:pPr algn="l">
                <a:lnSpc>
                  <a:spcPts val="3006"/>
                </a:lnSpc>
              </a:pPr>
              <a:r>
                <a:rPr lang="en-US" sz="2147" spc="53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Od 2012 roku, dzięki starannie dobieranej tematyce i szerokiemu gronu ekspertów, stała się obowiązkową lekturę wśród profesjonalistów oraz klientów gabinetów kosmetologicznych. Na łamach KE poruszane są tematy z dziedzin: kosmetologii, dermatologii, zabiegów estetycznych, podologii, trychologii, dietetyki, makijażu permanentnego, chemii, onkokosmetologii, aparatury, marketingu oraz prawa i zarządzania.</a:t>
              </a:r>
            </a:p>
            <a:p>
              <a:pPr algn="l">
                <a:lnSpc>
                  <a:spcPts val="3006"/>
                </a:lnSpc>
              </a:pPr>
              <a:r>
                <a:rPr lang="en-US" b="true" sz="2147" spc="53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Równolegle do Kosmetologii Estetycznej, od 2020 roku, ukazuje się dwumiesięcznik </a:t>
              </a:r>
              <a:r>
                <a:rPr lang="en-US" b="true" sz="2147" spc="53" u="sng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  <a:hlinkClick r:id="rId4" tooltip="https://aestheticcosmetology.com"/>
                </a:rPr>
                <a:t>Aesthetic Cosmetology and Medicine</a:t>
              </a:r>
              <a:r>
                <a:rPr lang="en-US" b="true" sz="2147" spc="53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(ACM), w którym publikowane są recenzowane artykuły naukowe również w języku angielskim.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38100"/>
              <a:ext cx="16876296" cy="7319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92"/>
                </a:lnSpc>
              </a:pPr>
              <a:r>
                <a:rPr lang="en-US" b="true" sz="3455" spc="138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Dwumiesięcznik Kosmetologia Estetyczna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643" y="-51596"/>
            <a:ext cx="12783095" cy="5242573"/>
            <a:chOff x="0" y="0"/>
            <a:chExt cx="17044127" cy="69900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8379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Kobieta na obcasach, ciągle w biegu, dynamiczna, ambitna, kreatywna.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Założycielka Wydawnictwa Indygo Zahir Media, współzałożycielka czasopism: „Gerontologia Współczesna”, „Inżynier” i „Fizyk Medyczny”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oraz topowego magazynu „Kosmetologia Estetyczna”.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Na swoim koncie ma redakcję kilku czasopism branżowych oraz książek.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Uwielbia pracę nad kilkoma projektami jednocześnie.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Indygo Zahir Media stworzyłam w 2005 roku.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Nazwa powstała z połączenia dwóch słów – mojego ulubionego koloru – indygo oraz słowa zahir, które w języku arabskim oznacza „widoczny, obecny, niemogący ujść uwagi”. Takie właśnie jest Wydawnictwo Indygo!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.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Katarzyna Wilczyńska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5000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0" y="5921335"/>
            <a:ext cx="5246370" cy="2252706"/>
          </a:xfrm>
          <a:custGeom>
            <a:avLst/>
            <a:gdLst/>
            <a:ahLst/>
            <a:cxnLst/>
            <a:rect r="r" b="b" t="t" l="l"/>
            <a:pathLst>
              <a:path h="2252706" w="5246370">
                <a:moveTo>
                  <a:pt x="0" y="0"/>
                </a:moveTo>
                <a:lnTo>
                  <a:pt x="5246370" y="0"/>
                </a:lnTo>
                <a:lnTo>
                  <a:pt x="5246370" y="2252706"/>
                </a:lnTo>
                <a:lnTo>
                  <a:pt x="0" y="2252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1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8174041"/>
            <a:ext cx="5246370" cy="1383247"/>
          </a:xfrm>
          <a:custGeom>
            <a:avLst/>
            <a:gdLst/>
            <a:ahLst/>
            <a:cxnLst/>
            <a:rect r="r" b="b" t="t" l="l"/>
            <a:pathLst>
              <a:path h="1383247" w="5246370">
                <a:moveTo>
                  <a:pt x="0" y="0"/>
                </a:moveTo>
                <a:lnTo>
                  <a:pt x="5246370" y="0"/>
                </a:lnTo>
                <a:lnTo>
                  <a:pt x="5246370" y="1383247"/>
                </a:lnTo>
                <a:lnTo>
                  <a:pt x="0" y="138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501704" y="5281356"/>
            <a:ext cx="12544481" cy="4867788"/>
            <a:chOff x="0" y="0"/>
            <a:chExt cx="16725975" cy="649038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998174"/>
              <a:ext cx="16725975" cy="54922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6"/>
                </a:lnSpc>
              </a:pPr>
              <a:r>
                <a:rPr lang="en-US" b="true" sz="2147" spc="53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jest międzynarodową francuską firmą, obecną w ponad 100 krajach, jedną z 55 najlepszych światowych grup kosmetycznych i jedną z niewielu, które nadal zachowują swoją niezależność. NAOS charakteryzuje autentyczne i oryginalne podejście oraz holistyczne spojrzenie na ludzkie zdrowie. Założyciel NAOS, farmaceuta Jean-Noël Thorel, podkreśla integralność różnych jego aspektów, silnie wiążąc ogólne samopoczucie, w tym zdrowie fizyczne i psychiczne, ze stanem skóry tworząc przełomowe podejście ekobiologię, obalając obowiązujące wcześniej postrzeganie roli produktu kosmetycznego. Bioderma, Institut Esthederm i Etat Pur to trzy różne marki, które powstały w oparciu o wspólne ekobiologiczne założenia. Marka Bioderma skupia się na problemach dermatologicznych skóry, Institut Esthederm dba o zachowanie kapitału młodości skóry, a Etat Pur to wysoce spersonalizowana pielęgnacja zdrowej skóry.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38100"/>
              <a:ext cx="16725975" cy="7319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92"/>
                </a:lnSpc>
              </a:pPr>
              <a:r>
                <a:rPr lang="en-US" b="true" sz="3455" spc="138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NAOS (Bioderma, Institut Esthederm i Etat Pur)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7643" y="0"/>
            <a:ext cx="12830501" cy="5538801"/>
            <a:chOff x="0" y="0"/>
            <a:chExt cx="17107334" cy="738506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152120"/>
              <a:ext cx="17107334" cy="62329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79"/>
                </a:lnSpc>
              </a:pPr>
              <a:r>
                <a:rPr lang="en-US" b="true" sz="2199" spc="54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n. med. absolwentka Uniwersytetu Medycznego w Łodzi oraz Uniwersytetu Łódzkiego. Prelegent na międzynarodowych i krajowych konferencjach oraz seminariach. Pierwszy autor oryginalnych prac eksperymentalnych publikowanych w recenzowanych czasopismach naukowych z indeksem Impact Factor. Publikuje wyniki badań in vivo, in vitro, jak i rezultaty badań fizykochemicznych. Od lutego 2016 w pielęgnacji urody i kosmetyce, jako manager ds. naukowych i szkoleń w NAOS (Bioderma – Institut Esthederm – Etat Pur). Doświadczenie zdobywała pracując w Polsce, Słowacji, Czechach i na Węgrzech. Przygotowuje strategię kompleksowych szkoleń dla pracowników oraz farmaceutów i kosmetologów. Wspiera strategię komunikacji marki oraz poszczególnych marek w mediach. Tworzy i bierze aktywny udział w zespołach ekspertów medycznych i naukowych. Prywatnie miłośniczka golfa, jazdy na nartach i jogi. </a:t>
              </a: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17107334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Malwina Zasada- Kisiel 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93000" y="1028700"/>
            <a:ext cx="1666300" cy="2432640"/>
          </a:xfrm>
          <a:custGeom>
            <a:avLst/>
            <a:gdLst/>
            <a:ahLst/>
            <a:cxnLst/>
            <a:rect r="r" b="b" t="t" l="l"/>
            <a:pathLst>
              <a:path h="2432640" w="1666300">
                <a:moveTo>
                  <a:pt x="0" y="0"/>
                </a:moveTo>
                <a:lnTo>
                  <a:pt x="1666300" y="0"/>
                </a:lnTo>
                <a:lnTo>
                  <a:pt x="1666300" y="2432640"/>
                </a:lnTo>
                <a:lnTo>
                  <a:pt x="0" y="2432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" t="0" r="-53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4925481"/>
            <a:ext cx="12460484" cy="4250738"/>
            <a:chOff x="0" y="0"/>
            <a:chExt cx="16613979" cy="5667650"/>
          </a:xfrm>
        </p:grpSpPr>
        <p:sp>
          <p:nvSpPr>
            <p:cNvPr name="AutoShape 5" id="5"/>
            <p:cNvSpPr/>
            <p:nvPr/>
          </p:nvSpPr>
          <p:spPr>
            <a:xfrm rot="0">
              <a:off x="1440" y="3682747"/>
              <a:ext cx="16593272" cy="165657"/>
            </a:xfrm>
            <a:prstGeom prst="rect">
              <a:avLst/>
            </a:prstGeom>
            <a:solidFill>
              <a:srgbClr val="75E6DA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1440" y="57150"/>
              <a:ext cx="16612540" cy="28648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316"/>
                </a:lnSpc>
              </a:pPr>
              <a:r>
                <a:rPr lang="en-US" b="true" sz="7560" spc="151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ZAŁOŻENIA I METODY REALIZACJI CELÓW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647513"/>
              <a:ext cx="16529711" cy="10201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391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8125962"/>
            <a:ext cx="12460484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9"/>
              </a:lnSpc>
              <a:spcBef>
                <a:spcPct val="0"/>
              </a:spcBef>
            </a:pPr>
            <a:r>
              <a:rPr lang="en-US" b="true" sz="3799" spc="113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RADY BIZNESU DS. KOSMETOLOGII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39001" y="0"/>
            <a:ext cx="18168775" cy="10247999"/>
          </a:xfrm>
          <a:custGeom>
            <a:avLst/>
            <a:gdLst/>
            <a:ahLst/>
            <a:cxnLst/>
            <a:rect r="r" b="b" t="t" l="l"/>
            <a:pathLst>
              <a:path h="10247999" w="18168775">
                <a:moveTo>
                  <a:pt x="18168775" y="0"/>
                </a:moveTo>
                <a:lnTo>
                  <a:pt x="0" y="0"/>
                </a:lnTo>
                <a:lnTo>
                  <a:pt x="0" y="10247999"/>
                </a:lnTo>
                <a:lnTo>
                  <a:pt x="18168775" y="10247999"/>
                </a:lnTo>
                <a:lnTo>
                  <a:pt x="18168775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5479" t="0" r="-547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5567" y="-306113"/>
            <a:ext cx="4293494" cy="4293494"/>
          </a:xfrm>
          <a:custGeom>
            <a:avLst/>
            <a:gdLst/>
            <a:ahLst/>
            <a:cxnLst/>
            <a:rect r="r" b="b" t="t" l="l"/>
            <a:pathLst>
              <a:path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209281" y="5948430"/>
            <a:ext cx="4559121" cy="4559121"/>
          </a:xfrm>
          <a:custGeom>
            <a:avLst/>
            <a:gdLst/>
            <a:ahLst/>
            <a:cxnLst/>
            <a:rect r="r" b="b" t="t" l="l"/>
            <a:pathLst>
              <a:path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2680329" y="0"/>
            <a:ext cx="2860720" cy="2860720"/>
          </a:xfrm>
          <a:custGeom>
            <a:avLst/>
            <a:gdLst/>
            <a:ahLst/>
            <a:cxnLst/>
            <a:rect r="r" b="b" t="t" l="l"/>
            <a:pathLst>
              <a:path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62" r="0" b="-16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39001" y="8268601"/>
            <a:ext cx="1979398" cy="1979398"/>
          </a:xfrm>
          <a:custGeom>
            <a:avLst/>
            <a:gdLst/>
            <a:ahLst/>
            <a:cxnLst/>
            <a:rect r="r" b="b" t="t" l="l"/>
            <a:pathLst>
              <a:path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62" r="0" b="-16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078593" y="9537554"/>
            <a:ext cx="666849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RADA BIZNESU</a:t>
            </a: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 | 2025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4297367" y="1840634"/>
            <a:ext cx="13562451" cy="5809615"/>
            <a:chOff x="0" y="0"/>
            <a:chExt cx="18083269" cy="774615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38100"/>
              <a:ext cx="18083269" cy="174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059"/>
                </a:lnSpc>
              </a:pPr>
              <a:r>
                <a:rPr lang="en-US" b="true" sz="4599" spc="91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OBSZARY WSPÓŁPRACY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921510"/>
              <a:ext cx="18083269" cy="58246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915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Współpraca w obszarze dydaktyki</a:t>
              </a:r>
            </a:p>
            <a:p>
              <a:pPr algn="r">
                <a:lnSpc>
                  <a:spcPts val="5915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Spotkania eksperckie</a:t>
              </a:r>
            </a:p>
            <a:p>
              <a:pPr algn="r">
                <a:lnSpc>
                  <a:spcPts val="5915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Obszar współpracy konsultingowej i szkoleniowej</a:t>
              </a:r>
            </a:p>
            <a:p>
              <a:pPr algn="r">
                <a:lnSpc>
                  <a:spcPts val="5915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Wsparcie inicjatyw studenckich</a:t>
              </a:r>
            </a:p>
            <a:p>
              <a:pPr algn="r">
                <a:lnSpc>
                  <a:spcPts val="5915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Aktywność studentów w biznesie</a:t>
              </a:r>
            </a:p>
            <a:p>
              <a:pPr algn="r">
                <a:lnSpc>
                  <a:spcPts val="5915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Współpraca badawcza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59313" y="469413"/>
            <a:ext cx="11077390" cy="7638746"/>
            <a:chOff x="0" y="0"/>
            <a:chExt cx="14769853" cy="1018499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100"/>
              <a:ext cx="14769853" cy="174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9"/>
                </a:lnSpc>
              </a:pPr>
              <a:r>
                <a:rPr lang="en-US" sz="4599" spc="91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I. Współpraca w obszarze dydaktyki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111008"/>
              <a:ext cx="14769853" cy="60739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🔬</a:t>
              </a:r>
              <a:r>
                <a:rPr lang="en-US" sz="2874" spc="71" b="true">
                  <a:solidFill>
                    <a:srgbClr val="EBFD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Pokazy nowoczesnych technologii i produktów kosmetycznych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🎯 Cel: Przygotowanie studentów do pracy z innowacjami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📢 Zachęcamy firmy do prezentacji swoich rozwiązań!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054860"/>
              <a:ext cx="14769853" cy="1502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</a:p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Możliwe metody: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472872" y="718503"/>
            <a:ext cx="11459584" cy="65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9"/>
              </a:lnSpc>
            </a:pPr>
            <a:r>
              <a:rPr lang="en-US" b="true" sz="4599" spc="91">
                <a:solidFill>
                  <a:srgbClr val="EBFDFF"/>
                </a:solidFill>
                <a:latin typeface="Raleway Bold"/>
                <a:ea typeface="Raleway Bold"/>
                <a:cs typeface="Raleway Bold"/>
                <a:sym typeface="Raleway Bold"/>
              </a:rPr>
              <a:t>II. Spotkania eksperckie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472872" y="2478401"/>
            <a:ext cx="11459584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b="true" sz="3500" spc="140">
                <a:solidFill>
                  <a:srgbClr val="75E6D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Możliwe metody:</a:t>
            </a:r>
          </a:p>
        </p:txBody>
      </p:sp>
      <p:sp>
        <p:nvSpPr>
          <p:cNvPr name="AutoShape 4" id="4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472872" y="3750396"/>
            <a:ext cx="11459584" cy="3790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2900" spc="58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🎤</a:t>
            </a:r>
            <a:r>
              <a:rPr lang="en-US" b="true" sz="2900" spc="58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 Goście z różnych obszarów branży</a:t>
            </a:r>
          </a:p>
          <a:p>
            <a:pPr algn="l">
              <a:lnSpc>
                <a:spcPts val="5075"/>
              </a:lnSpc>
            </a:pPr>
            <a:r>
              <a:rPr lang="en-US" sz="2900" spc="58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📌 Inspiracja dla studentów</a:t>
            </a:r>
          </a:p>
          <a:p>
            <a:pPr algn="l">
              <a:lnSpc>
                <a:spcPts val="5075"/>
              </a:lnSpc>
            </a:pPr>
            <a:r>
              <a:rPr lang="en-US" sz="2900" spc="58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📌 Możliwość poznania różnych ścieżek kariery</a:t>
            </a:r>
          </a:p>
          <a:p>
            <a:pPr algn="l">
              <a:lnSpc>
                <a:spcPts val="5075"/>
              </a:lnSpc>
            </a:pPr>
            <a:r>
              <a:rPr lang="en-US" sz="2900" spc="58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📌 Budowanie sieci kontaktów</a:t>
            </a:r>
          </a:p>
          <a:p>
            <a:pPr algn="l">
              <a:lnSpc>
                <a:spcPts val="5075"/>
              </a:lnSpc>
            </a:pPr>
          </a:p>
          <a:p>
            <a:pPr algn="l">
              <a:lnSpc>
                <a:spcPts val="5075"/>
              </a:lnSpc>
            </a:pPr>
            <a:r>
              <a:rPr lang="en-US" sz="2900" spc="58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💬 Studentom zależy na poznaniu realnych historii sukcesu!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51953" y="427121"/>
            <a:ext cx="11334255" cy="9236883"/>
            <a:chOff x="0" y="0"/>
            <a:chExt cx="15112340" cy="1231584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100"/>
              <a:ext cx="15112340" cy="25924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9"/>
                </a:lnSpc>
              </a:pPr>
              <a:r>
                <a:rPr lang="en-US" sz="4599" spc="91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III. Obszar współpracy konsultingowej i szkoleniowej 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199908"/>
              <a:ext cx="15112340" cy="81159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📚 </a:t>
              </a:r>
              <a:r>
                <a:rPr lang="en-US" sz="2874" spc="71" b="true">
                  <a:solidFill>
                    <a:srgbClr val="EBFD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Alternatywne dokształcanie 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🤝 Możliwości: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Szkolenia tematyczne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Warsztaty z ekspertami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Kursy certyfikowane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💡 Jakie programy mogą Państwo zaproponować?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905760"/>
              <a:ext cx="15112340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Możliwe metody: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001" y="0"/>
            <a:ext cx="18168775" cy="10247999"/>
          </a:xfrm>
          <a:custGeom>
            <a:avLst/>
            <a:gdLst/>
            <a:ahLst/>
            <a:cxnLst/>
            <a:rect r="r" b="b" t="t" l="l"/>
            <a:pathLst>
              <a:path h="10247999" w="18168775">
                <a:moveTo>
                  <a:pt x="0" y="0"/>
                </a:moveTo>
                <a:lnTo>
                  <a:pt x="18168775" y="0"/>
                </a:lnTo>
                <a:lnTo>
                  <a:pt x="18168775" y="10247999"/>
                </a:lnTo>
                <a:lnTo>
                  <a:pt x="0" y="1024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5479" t="0" r="-547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5567" y="-306113"/>
            <a:ext cx="4293494" cy="4293494"/>
          </a:xfrm>
          <a:custGeom>
            <a:avLst/>
            <a:gdLst/>
            <a:ahLst/>
            <a:cxnLst/>
            <a:rect r="r" b="b" t="t" l="l"/>
            <a:pathLst>
              <a:path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209281" y="5948430"/>
            <a:ext cx="4559121" cy="4559121"/>
          </a:xfrm>
          <a:custGeom>
            <a:avLst/>
            <a:gdLst/>
            <a:ahLst/>
            <a:cxnLst/>
            <a:rect r="r" b="b" t="t" l="l"/>
            <a:pathLst>
              <a:path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2680329" y="0"/>
            <a:ext cx="2860720" cy="2860720"/>
          </a:xfrm>
          <a:custGeom>
            <a:avLst/>
            <a:gdLst/>
            <a:ahLst/>
            <a:cxnLst/>
            <a:rect r="r" b="b" t="t" l="l"/>
            <a:pathLst>
              <a:path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62" r="0" b="-16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39001" y="8268601"/>
            <a:ext cx="1979398" cy="1979398"/>
          </a:xfrm>
          <a:custGeom>
            <a:avLst/>
            <a:gdLst/>
            <a:ahLst/>
            <a:cxnLst/>
            <a:rect r="r" b="b" t="t" l="l"/>
            <a:pathLst>
              <a:path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62" r="0" b="-16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078593" y="9537554"/>
            <a:ext cx="666849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RADA BIZNESU</a:t>
            </a: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 | 2025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51953" y="427121"/>
            <a:ext cx="10958268" cy="9684558"/>
            <a:chOff x="0" y="0"/>
            <a:chExt cx="14611024" cy="1291274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100"/>
              <a:ext cx="14611024" cy="174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9"/>
                </a:lnSpc>
              </a:pPr>
              <a:r>
                <a:rPr lang="en-US" sz="4599" spc="91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IV. Wsparcie inicjatyw studenckich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349008"/>
              <a:ext cx="14611024" cy="95637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📅 </a:t>
              </a:r>
              <a:r>
                <a:rPr lang="en-US" sz="2874" spc="71" b="true">
                  <a:solidFill>
                    <a:srgbClr val="EBFD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Wydarzenia, w które można się zaangażować: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Studenckie Koło Naukowe Kosmetologii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Mikołajki Wydziałowe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Senioralia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Dzień Kobiet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Śniadanie z Rektorem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Dyplomatorium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Konferencja Naukowo-Szkoleniowa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Drzwi Otwarte UMed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Sympozjum Kół Naukowych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🎗️ Państwa obecność to cenne wsparcie dla studentów!</a:t>
              </a:r>
            </a:p>
            <a:p>
              <a:pPr algn="l">
                <a:lnSpc>
                  <a:spcPts val="4024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054860"/>
              <a:ext cx="14611024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Możliwe metody: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51953" y="427121"/>
            <a:ext cx="10996796" cy="9587244"/>
            <a:chOff x="0" y="0"/>
            <a:chExt cx="14662395" cy="1278299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100"/>
              <a:ext cx="14662395" cy="174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9"/>
                </a:lnSpc>
              </a:pPr>
              <a:r>
                <a:rPr lang="en-US" sz="4599" spc="91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V. Aktywność studentów w biznesie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349008"/>
              <a:ext cx="14662395" cy="9433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📌 Rozwój branżowy studentów poprzez działania biznesowe</a:t>
              </a:r>
            </a:p>
            <a:p>
              <a:pPr algn="l">
                <a:lnSpc>
                  <a:spcPts val="4024"/>
                </a:lnSpc>
              </a:pP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Tworzenie treści blogowych i artykułów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Konsultacje branżowe</a:t>
              </a:r>
            </a:p>
            <a:p>
              <a:pPr algn="l" marL="1862126" indent="-465532" lvl="3">
                <a:lnSpc>
                  <a:spcPts val="4024"/>
                </a:lnSpc>
                <a:buFont typeface="Arial"/>
                <a:buChar char="￭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Beauty plany dla klientów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🤝 Czy Państwa firma może współpracować ze studentami?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054860"/>
              <a:ext cx="14662395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Możliwe metody: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51953" y="427121"/>
            <a:ext cx="11484650" cy="3533471"/>
            <a:chOff x="0" y="0"/>
            <a:chExt cx="15312866" cy="471129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100"/>
              <a:ext cx="15312866" cy="174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9"/>
                </a:lnSpc>
              </a:pPr>
              <a:r>
                <a:rPr lang="en-US" sz="4599" spc="91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VI.  Współpraca badawcza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349008"/>
              <a:ext cx="15312866" cy="136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24"/>
                </a:lnSpc>
              </a:pPr>
              <a:r>
                <a:rPr lang="en-US" b="true" sz="2874" spc="71">
                  <a:solidFill>
                    <a:srgbClr val="EBFD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🔬 Realizowanie projektów i badawczych prac dyplomowych - również naszych doktorantek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054860"/>
              <a:ext cx="15312866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Możliwe metody: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51953" y="427121"/>
            <a:ext cx="11334255" cy="7046133"/>
            <a:chOff x="0" y="0"/>
            <a:chExt cx="15112340" cy="939484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100"/>
              <a:ext cx="15112340" cy="174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9"/>
                </a:lnSpc>
              </a:pPr>
              <a:r>
                <a:rPr lang="en-US" sz="4599" spc="91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VII. Poszerzenie Rady Biznesu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349008"/>
              <a:ext cx="15112340" cy="60458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🌟 </a:t>
              </a:r>
              <a:r>
                <a:rPr lang="en-US" sz="2874" spc="71" b="true">
                  <a:solidFill>
                    <a:srgbClr val="EBFD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Nowi członkowie = Nowe możliwości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📌 Poszukujemy osób, które wzbogacą nasze działania</a:t>
              </a: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📌 Otwarci na partnerów z różnych sektorów branży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💡 Czy macie Państwo rekomendacje?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054860"/>
              <a:ext cx="15112340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Możliwe metody: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51953" y="427121"/>
            <a:ext cx="11484650" cy="6026799"/>
            <a:chOff x="0" y="0"/>
            <a:chExt cx="15312866" cy="803573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100"/>
              <a:ext cx="15312866" cy="174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9"/>
                </a:lnSpc>
              </a:pPr>
              <a:r>
                <a:rPr lang="en-US" sz="4599" spc="91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VIII.  Integracja środowiska</a:t>
              </a:r>
            </a:p>
            <a:p>
              <a:pPr algn="l">
                <a:lnSpc>
                  <a:spcPts val="5059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349008"/>
              <a:ext cx="15312866" cy="4686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24"/>
                </a:lnSpc>
              </a:pPr>
            </a:p>
            <a:p>
              <a:pPr algn="l" marL="620709" indent="-310354" lvl="1">
                <a:lnSpc>
                  <a:spcPts val="4024"/>
                </a:lnSpc>
                <a:buFont typeface="Arial"/>
                <a:buChar char="•"/>
              </a:pPr>
              <a:r>
                <a:rPr lang="en-US" sz="2874" spc="71">
                  <a:solidFill>
                    <a:srgbClr val="EBFD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Określenie i eliminacja problemów w nawiązywaniu środowiskowej współpracy społeczno-gospodarczej w zakresie Kosmetologii</a:t>
              </a: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  <a:p>
              <a:pPr algn="l">
                <a:lnSpc>
                  <a:spcPts val="4024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054860"/>
              <a:ext cx="15312866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75E6D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Możliwe metody:</a:t>
              </a:r>
            </a:p>
          </p:txBody>
        </p:sp>
      </p:grpSp>
      <p:sp>
        <p:nvSpPr>
          <p:cNvPr name="AutoShape 6" id="6"/>
          <p:cNvSpPr/>
          <p:nvPr/>
        </p:nvSpPr>
        <p:spPr>
          <a:xfrm rot="5400000">
            <a:off x="-2947576" y="1713122"/>
            <a:ext cx="11183272" cy="6860755"/>
          </a:xfrm>
          <a:prstGeom prst="rect">
            <a:avLst/>
          </a:prstGeom>
          <a:solidFill>
            <a:srgbClr val="75E6D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-3100361" y="617265"/>
            <a:ext cx="6200723" cy="9052470"/>
          </a:xfrm>
          <a:custGeom>
            <a:avLst/>
            <a:gdLst/>
            <a:ahLst/>
            <a:cxnLst/>
            <a:rect r="r" b="b" t="t" l="l"/>
            <a:pathLst>
              <a:path h="9052470" w="6200723">
                <a:moveTo>
                  <a:pt x="0" y="0"/>
                </a:moveTo>
                <a:lnTo>
                  <a:pt x="6200722" y="0"/>
                </a:lnTo>
                <a:lnTo>
                  <a:pt x="6200722" y="9052470"/>
                </a:lnTo>
                <a:lnTo>
                  <a:pt x="0" y="905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" t="0" r="-53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17237" y="4939031"/>
            <a:ext cx="2885949" cy="2846611"/>
            <a:chOff x="0" y="0"/>
            <a:chExt cx="3847932" cy="3795482"/>
          </a:xfrm>
        </p:grpSpPr>
        <p:sp>
          <p:nvSpPr>
            <p:cNvPr name="AutoShape 3" id="3"/>
            <p:cNvSpPr/>
            <p:nvPr/>
          </p:nvSpPr>
          <p:spPr>
            <a:xfrm rot="0"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4"/>
              </a:srgbClr>
            </a:solidFill>
          </p:spPr>
        </p:sp>
        <p:sp>
          <p:nvSpPr>
            <p:cNvPr name="AutoShape 4" id="4"/>
            <p:cNvSpPr/>
            <p:nvPr/>
          </p:nvSpPr>
          <p:spPr>
            <a:xfrm rot="0"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797440" y="4939031"/>
            <a:ext cx="2885949" cy="2846611"/>
            <a:chOff x="0" y="0"/>
            <a:chExt cx="3847932" cy="3795482"/>
          </a:xfrm>
        </p:grpSpPr>
        <p:sp>
          <p:nvSpPr>
            <p:cNvPr name="AutoShape 6" id="6"/>
            <p:cNvSpPr/>
            <p:nvPr/>
          </p:nvSpPr>
          <p:spPr>
            <a:xfrm rot="0"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4"/>
              </a:srgbClr>
            </a:solidFill>
          </p:spPr>
        </p:sp>
        <p:sp>
          <p:nvSpPr>
            <p:cNvPr name="AutoShape 7" id="7"/>
            <p:cNvSpPr/>
            <p:nvPr/>
          </p:nvSpPr>
          <p:spPr>
            <a:xfrm rot="0"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084814" y="4939031"/>
            <a:ext cx="2885949" cy="2846611"/>
            <a:chOff x="0" y="0"/>
            <a:chExt cx="3847932" cy="3795482"/>
          </a:xfrm>
        </p:grpSpPr>
        <p:sp>
          <p:nvSpPr>
            <p:cNvPr name="AutoShape 9" id="9"/>
            <p:cNvSpPr/>
            <p:nvPr/>
          </p:nvSpPr>
          <p:spPr>
            <a:xfrm rot="0"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4"/>
              </a:srgbClr>
            </a:solidFill>
          </p:spPr>
        </p:sp>
        <p:sp>
          <p:nvSpPr>
            <p:cNvPr name="AutoShape 10" id="10"/>
            <p:cNvSpPr/>
            <p:nvPr/>
          </p:nvSpPr>
          <p:spPr>
            <a:xfrm rot="0"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303590" y="5317776"/>
            <a:ext cx="2066199" cy="1816256"/>
          </a:xfrm>
          <a:custGeom>
            <a:avLst/>
            <a:gdLst/>
            <a:ahLst/>
            <a:cxnLst/>
            <a:rect r="r" b="b" t="t" l="l"/>
            <a:pathLst>
              <a:path h="1816256" w="2066199">
                <a:moveTo>
                  <a:pt x="0" y="0"/>
                </a:moveTo>
                <a:lnTo>
                  <a:pt x="2066200" y="0"/>
                </a:lnTo>
                <a:lnTo>
                  <a:pt x="2066200" y="1816256"/>
                </a:lnTo>
                <a:lnTo>
                  <a:pt x="0" y="1816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949621" y="5483591"/>
            <a:ext cx="2289733" cy="1590324"/>
          </a:xfrm>
          <a:custGeom>
            <a:avLst/>
            <a:gdLst/>
            <a:ahLst/>
            <a:cxnLst/>
            <a:rect r="r" b="b" t="t" l="l"/>
            <a:pathLst>
              <a:path h="1590324" w="2289733">
                <a:moveTo>
                  <a:pt x="0" y="0"/>
                </a:moveTo>
                <a:lnTo>
                  <a:pt x="2289733" y="0"/>
                </a:lnTo>
                <a:lnTo>
                  <a:pt x="2289733" y="1590323"/>
                </a:lnTo>
                <a:lnTo>
                  <a:pt x="0" y="1590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14547" y="5224053"/>
            <a:ext cx="1498293" cy="2109398"/>
          </a:xfrm>
          <a:custGeom>
            <a:avLst/>
            <a:gdLst/>
            <a:ahLst/>
            <a:cxnLst/>
            <a:rect r="r" b="b" t="t" l="l"/>
            <a:pathLst>
              <a:path h="2109398" w="1498293">
                <a:moveTo>
                  <a:pt x="0" y="0"/>
                </a:moveTo>
                <a:lnTo>
                  <a:pt x="1498293" y="0"/>
                </a:lnTo>
                <a:lnTo>
                  <a:pt x="1498293" y="2109398"/>
                </a:lnTo>
                <a:lnTo>
                  <a:pt x="0" y="2109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58123" y="1520542"/>
            <a:ext cx="15564585" cy="1958677"/>
            <a:chOff x="0" y="0"/>
            <a:chExt cx="20752780" cy="2611569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9050"/>
              <a:ext cx="20752780" cy="1428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7000" b="true">
                  <a:solidFill>
                    <a:srgbClr val="75E6DA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STRATEGIA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1811469"/>
              <a:ext cx="20752780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b="true" sz="3999" spc="199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CZYLI JAK WDROŻYĆ I URZECZYWISTNIĆ METODY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693996" y="8197399"/>
            <a:ext cx="3667585" cy="45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Warsztaty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406623" y="8200693"/>
            <a:ext cx="3667585" cy="45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Spotkania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926419" y="8200693"/>
            <a:ext cx="3667585" cy="45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Wykłady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78593" y="9537554"/>
            <a:ext cx="666849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Rada Biznesu</a:t>
            </a: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 | 2025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17237" y="4939031"/>
            <a:ext cx="2885949" cy="2846611"/>
            <a:chOff x="0" y="0"/>
            <a:chExt cx="3847932" cy="3795482"/>
          </a:xfrm>
        </p:grpSpPr>
        <p:sp>
          <p:nvSpPr>
            <p:cNvPr name="AutoShape 3" id="3"/>
            <p:cNvSpPr/>
            <p:nvPr/>
          </p:nvSpPr>
          <p:spPr>
            <a:xfrm rot="0"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4"/>
              </a:srgbClr>
            </a:solidFill>
          </p:spPr>
        </p:sp>
        <p:sp>
          <p:nvSpPr>
            <p:cNvPr name="AutoShape 4" id="4"/>
            <p:cNvSpPr/>
            <p:nvPr/>
          </p:nvSpPr>
          <p:spPr>
            <a:xfrm rot="0"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797440" y="4939031"/>
            <a:ext cx="2885949" cy="2846611"/>
            <a:chOff x="0" y="0"/>
            <a:chExt cx="3847932" cy="3795482"/>
          </a:xfrm>
        </p:grpSpPr>
        <p:sp>
          <p:nvSpPr>
            <p:cNvPr name="AutoShape 6" id="6"/>
            <p:cNvSpPr/>
            <p:nvPr/>
          </p:nvSpPr>
          <p:spPr>
            <a:xfrm rot="0"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4"/>
              </a:srgbClr>
            </a:solidFill>
          </p:spPr>
        </p:sp>
        <p:sp>
          <p:nvSpPr>
            <p:cNvPr name="AutoShape 7" id="7"/>
            <p:cNvSpPr/>
            <p:nvPr/>
          </p:nvSpPr>
          <p:spPr>
            <a:xfrm rot="0"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084814" y="4939031"/>
            <a:ext cx="2885949" cy="2846611"/>
            <a:chOff x="0" y="0"/>
            <a:chExt cx="3847932" cy="3795482"/>
          </a:xfrm>
        </p:grpSpPr>
        <p:sp>
          <p:nvSpPr>
            <p:cNvPr name="AutoShape 9" id="9"/>
            <p:cNvSpPr/>
            <p:nvPr/>
          </p:nvSpPr>
          <p:spPr>
            <a:xfrm rot="0"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4"/>
              </a:srgbClr>
            </a:solidFill>
          </p:spPr>
        </p:sp>
        <p:sp>
          <p:nvSpPr>
            <p:cNvPr name="AutoShape 10" id="10"/>
            <p:cNvSpPr/>
            <p:nvPr/>
          </p:nvSpPr>
          <p:spPr>
            <a:xfrm rot="0"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967823" y="5067261"/>
            <a:ext cx="2260744" cy="2223750"/>
          </a:xfrm>
          <a:custGeom>
            <a:avLst/>
            <a:gdLst/>
            <a:ahLst/>
            <a:cxnLst/>
            <a:rect r="r" b="b" t="t" l="l"/>
            <a:pathLst>
              <a:path h="2223750" w="2260744">
                <a:moveTo>
                  <a:pt x="0" y="0"/>
                </a:moveTo>
                <a:lnTo>
                  <a:pt x="2260744" y="0"/>
                </a:lnTo>
                <a:lnTo>
                  <a:pt x="2260744" y="2223750"/>
                </a:lnTo>
                <a:lnTo>
                  <a:pt x="0" y="2223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12189" y="5143500"/>
            <a:ext cx="2147511" cy="2147511"/>
          </a:xfrm>
          <a:custGeom>
            <a:avLst/>
            <a:gdLst/>
            <a:ahLst/>
            <a:cxnLst/>
            <a:rect r="r" b="b" t="t" l="l"/>
            <a:pathLst>
              <a:path h="2147511" w="2147511">
                <a:moveTo>
                  <a:pt x="0" y="0"/>
                </a:moveTo>
                <a:lnTo>
                  <a:pt x="2147511" y="0"/>
                </a:lnTo>
                <a:lnTo>
                  <a:pt x="2147511" y="2147511"/>
                </a:lnTo>
                <a:lnTo>
                  <a:pt x="0" y="21475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228095" y="5283877"/>
            <a:ext cx="2283345" cy="2007134"/>
          </a:xfrm>
          <a:custGeom>
            <a:avLst/>
            <a:gdLst/>
            <a:ahLst/>
            <a:cxnLst/>
            <a:rect r="r" b="b" t="t" l="l"/>
            <a:pathLst>
              <a:path h="2007134" w="2283345">
                <a:moveTo>
                  <a:pt x="0" y="0"/>
                </a:moveTo>
                <a:lnTo>
                  <a:pt x="2283345" y="0"/>
                </a:lnTo>
                <a:lnTo>
                  <a:pt x="2283345" y="2007134"/>
                </a:lnTo>
                <a:lnTo>
                  <a:pt x="0" y="2007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62508" y="1520542"/>
            <a:ext cx="15564585" cy="1958677"/>
            <a:chOff x="0" y="0"/>
            <a:chExt cx="20752780" cy="2611569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9050"/>
              <a:ext cx="20752780" cy="1428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7000" b="true">
                  <a:solidFill>
                    <a:srgbClr val="75E6DA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STRATEGIA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1811469"/>
              <a:ext cx="20752780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b="true" sz="3999" spc="199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CZYLI JAK WDROŻYĆ I URZECZYWISTNIĆ METODY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693996" y="8197399"/>
            <a:ext cx="3667585" cy="45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Pokazy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411008" y="8200693"/>
            <a:ext cx="3667585" cy="45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Konsultacje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926419" y="8200693"/>
            <a:ext cx="3667585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Obecność: dni, konkursy, kursy itp.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78593" y="9537554"/>
            <a:ext cx="666849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Rada Biznesu</a:t>
            </a: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 | 2025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>
  <p:cSld>
    <p:bg>
      <p:bgPr>
        <a:solidFill>
          <a:srgbClr val="EB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647863" y="3813228"/>
            <a:ext cx="21583726" cy="103168"/>
          </a:xfrm>
          <a:prstGeom prst="rect">
            <a:avLst/>
          </a:prstGeom>
          <a:solidFill>
            <a:srgbClr val="05445E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028700" y="3670323"/>
            <a:ext cx="388978" cy="388978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445E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037718"/>
            <a:ext cx="15413963" cy="1506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75"/>
              </a:lnSpc>
            </a:pPr>
            <a:r>
              <a:rPr lang="en-US" b="true" sz="6250" spc="125">
                <a:solidFill>
                  <a:srgbClr val="05445E"/>
                </a:solidFill>
                <a:latin typeface="Raleway Bold"/>
                <a:ea typeface="Raleway Bold"/>
                <a:cs typeface="Raleway Bold"/>
                <a:sym typeface="Raleway Bold"/>
              </a:rPr>
              <a:t>Kiedy? Realizacja inicjatyw</a:t>
            </a:r>
          </a:p>
          <a:p>
            <a:pPr algn="l">
              <a:lnSpc>
                <a:spcPts val="4895"/>
              </a:lnSpc>
            </a:pPr>
            <a:r>
              <a:rPr lang="en-US" b="true" sz="4450" spc="89">
                <a:solidFill>
                  <a:srgbClr val="05445E"/>
                </a:solidFill>
                <a:latin typeface="Raleway Bold"/>
                <a:ea typeface="Raleway Bold"/>
                <a:cs typeface="Raleway Bold"/>
                <a:sym typeface="Raleway Bold"/>
              </a:rPr>
              <a:t>Perfect Timing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356100" y="3670323"/>
            <a:ext cx="388978" cy="388978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445E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677150" y="3670323"/>
            <a:ext cx="388978" cy="388978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445E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998200" y="3670323"/>
            <a:ext cx="388978" cy="388978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445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325600" y="3670323"/>
            <a:ext cx="388978" cy="388978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445E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28700" y="4648200"/>
            <a:ext cx="2707613" cy="1926597"/>
            <a:chOff x="0" y="0"/>
            <a:chExt cx="3610150" cy="2568796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66675"/>
              <a:ext cx="3610150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b="true" sz="2800" spc="70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PROPOZYCJA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759257"/>
              <a:ext cx="3559350" cy="18095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64"/>
                </a:lnSpc>
              </a:pPr>
              <a:r>
                <a:rPr lang="en-US" sz="1974" spc="49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Wyjście z propozycją  wdrożenia projektu podczas spotkania Rady Biznesu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356100" y="4648200"/>
            <a:ext cx="2707613" cy="2223777"/>
            <a:chOff x="0" y="0"/>
            <a:chExt cx="3610150" cy="2965035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66675"/>
              <a:ext cx="3610150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b="true" sz="2800" spc="70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MOŻLIWOŚCI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759257"/>
              <a:ext cx="3559350" cy="22057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spc="47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Ocena możliwości, dyspozycji i realizacji m.in.czasowych w zakresie planowanych działań 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677150" y="4648200"/>
            <a:ext cx="2707613" cy="1557027"/>
            <a:chOff x="0" y="0"/>
            <a:chExt cx="3610150" cy="2076035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66675"/>
              <a:ext cx="3610150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b="true" sz="2800" spc="70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KONTAKT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759257"/>
              <a:ext cx="3559350" cy="13167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spc="47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Kontakt mailowy lub telefoniczny z przewodniczącą Rady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998200" y="4648200"/>
            <a:ext cx="2707613" cy="2223777"/>
            <a:chOff x="0" y="0"/>
            <a:chExt cx="3610150" cy="2965035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-66675"/>
              <a:ext cx="3610150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b="true" sz="2800" spc="70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REALIZACJA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759257"/>
              <a:ext cx="3559350" cy="22057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spc="47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Wdrożenie zaplanowanych działań we współpracy z Uczelnią.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325600" y="4648200"/>
            <a:ext cx="2707613" cy="3223902"/>
            <a:chOff x="0" y="0"/>
            <a:chExt cx="3610150" cy="4298535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66675"/>
              <a:ext cx="3610150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b="true" sz="2800" spc="70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WNIOSKI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759257"/>
              <a:ext cx="3559350" cy="35392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spc="47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Analiza korzyści i przebiegu wdrożonych działań i współpracy. Perspektywa kontynuacji lub rozwoju w zakresie danego projektu.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705553"/>
            <a:ext cx="8471148" cy="6897146"/>
            <a:chOff x="0" y="0"/>
            <a:chExt cx="11294864" cy="9196194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13015"/>
              <a:ext cx="11294864" cy="1863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13"/>
                </a:lnSpc>
              </a:pPr>
              <a:r>
                <a:rPr lang="en-US" b="true" sz="4594">
                  <a:solidFill>
                    <a:srgbClr val="75E6DA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Poznaj współpracę pod kątem prestiżu i korzyści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728770"/>
              <a:ext cx="11294864" cy="54245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81"/>
                </a:lnSpc>
              </a:pPr>
            </a:p>
            <a:p>
              <a:pPr algn="l">
                <a:lnSpc>
                  <a:spcPts val="3581"/>
                </a:lnSpc>
              </a:pPr>
              <a:r>
                <a:rPr lang="en-US" sz="2755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Zostaną podjęte działania w kierunku:</a:t>
              </a:r>
            </a:p>
            <a:p>
              <a:pPr algn="l" marL="594878" indent="-297439" lvl="1">
                <a:lnSpc>
                  <a:spcPts val="3581"/>
                </a:lnSpc>
                <a:buFont typeface="Arial"/>
                <a:buChar char="•"/>
              </a:pPr>
              <a:r>
                <a:rPr lang="en-US" sz="2755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nadania Członkom Rady Biznesu tytułu Partnera Wydziału Farmaceutycznego. </a:t>
              </a:r>
            </a:p>
            <a:p>
              <a:pPr algn="l" marL="594878" indent="-297439" lvl="1">
                <a:lnSpc>
                  <a:spcPts val="3581"/>
                </a:lnSpc>
                <a:buFont typeface="Arial"/>
                <a:buChar char="•"/>
              </a:pPr>
              <a:r>
                <a:rPr lang="en-US" sz="2755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otwarcia kanałów informacyjnych i reklamowych</a:t>
              </a:r>
            </a:p>
            <a:p>
              <a:pPr algn="l" marL="594878" indent="-297439" lvl="1">
                <a:lnSpc>
                  <a:spcPts val="3581"/>
                </a:lnSpc>
                <a:buFont typeface="Arial"/>
                <a:buChar char="•"/>
              </a:pPr>
              <a:r>
                <a:rPr lang="en-US" sz="2755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utworzenia informacji o firmie na stronie kierunku jak i Wydziału</a:t>
              </a:r>
            </a:p>
            <a:p>
              <a:pPr algn="l" marL="594878" indent="-297439" lvl="1">
                <a:lnSpc>
                  <a:spcPts val="3581"/>
                </a:lnSpc>
                <a:buFont typeface="Arial"/>
                <a:buChar char="•"/>
              </a:pPr>
              <a:r>
                <a:rPr lang="en-US" sz="2755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współpraca z Akademickim Biurem Karier</a:t>
              </a:r>
            </a:p>
            <a:p>
              <a:pPr algn="l">
                <a:lnSpc>
                  <a:spcPts val="3581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393780"/>
              <a:ext cx="11294864" cy="7290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446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PROMOCJA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758487" y="0"/>
            <a:ext cx="7529512" cy="10287000"/>
          </a:xfrm>
          <a:custGeom>
            <a:avLst/>
            <a:gdLst/>
            <a:ahLst/>
            <a:cxnLst/>
            <a:rect r="r" b="b" t="t" l="l"/>
            <a:pathLst>
              <a:path h="10287000" w="7529512">
                <a:moveTo>
                  <a:pt x="0" y="0"/>
                </a:moveTo>
                <a:lnTo>
                  <a:pt x="7529513" y="0"/>
                </a:lnTo>
                <a:lnTo>
                  <a:pt x="75295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-64420" t="0" r="-4044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49189" y="-546831"/>
            <a:ext cx="11277623" cy="11318782"/>
          </a:xfrm>
          <a:custGeom>
            <a:avLst/>
            <a:gdLst/>
            <a:ahLst/>
            <a:cxnLst/>
            <a:rect r="r" b="b" t="t" l="l"/>
            <a:pathLst>
              <a:path h="11318782" w="11277623">
                <a:moveTo>
                  <a:pt x="0" y="0"/>
                </a:moveTo>
                <a:lnTo>
                  <a:pt x="11277622" y="0"/>
                </a:lnTo>
                <a:lnTo>
                  <a:pt x="11277622" y="11318782"/>
                </a:lnTo>
                <a:lnTo>
                  <a:pt x="0" y="11318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2590171" y="-186248"/>
            <a:ext cx="5855058" cy="5855058"/>
          </a:xfrm>
          <a:custGeom>
            <a:avLst/>
            <a:gdLst/>
            <a:ahLst/>
            <a:cxnLst/>
            <a:rect r="r" b="b" t="t" l="l"/>
            <a:pathLst>
              <a:path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1" r="0" b="-12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230479" y="6709791"/>
            <a:ext cx="3759558" cy="3759558"/>
          </a:xfrm>
          <a:custGeom>
            <a:avLst/>
            <a:gdLst/>
            <a:ahLst/>
            <a:cxnLst/>
            <a:rect r="r" b="b" t="t" l="l"/>
            <a:pathLst>
              <a:path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1" r="0" b="-12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80414" y="346753"/>
            <a:ext cx="12405355" cy="6579272"/>
            <a:chOff x="0" y="0"/>
            <a:chExt cx="16540473" cy="877236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16540473" cy="822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0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309752"/>
              <a:ext cx="16540473" cy="1428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 b="true">
                  <a:solidFill>
                    <a:srgbClr val="75E6DA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👥 Dlaczego się spotykamy?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296969"/>
              <a:ext cx="16540473" cy="5475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</a:p>
            <a:p>
              <a:pPr algn="l">
                <a:lnSpc>
                  <a:spcPts val="5740"/>
                </a:lnSpc>
              </a:pPr>
              <a:r>
                <a:rPr lang="en-US" sz="2800" spc="252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🔹</a:t>
              </a:r>
              <a:r>
                <a:rPr lang="en-US" sz="2800" spc="252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Wzmocnienie współpracy między uczelnią a biznesem</a:t>
              </a:r>
            </a:p>
            <a:p>
              <a:pPr algn="l">
                <a:lnSpc>
                  <a:spcPts val="5740"/>
                </a:lnSpc>
              </a:pPr>
              <a:r>
                <a:rPr lang="en-US" sz="2800" spc="252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🔹 Stworzenie realnych możliwości rozwoju dla studentów</a:t>
              </a:r>
            </a:p>
            <a:p>
              <a:pPr algn="l">
                <a:lnSpc>
                  <a:spcPts val="5740"/>
                </a:lnSpc>
              </a:pPr>
              <a:r>
                <a:rPr lang="en-US" sz="2800" spc="252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🔹 Wspólne budowanie wartościowego rynku pracy</a:t>
              </a:r>
            </a:p>
            <a:p>
              <a:pPr algn="l">
                <a:lnSpc>
                  <a:spcPts val="3900"/>
                </a:lnSpc>
              </a:pPr>
            </a:p>
            <a:p>
              <a:pPr algn="l">
                <a:lnSpc>
                  <a:spcPts val="3900"/>
                </a:lnSpc>
              </a:pPr>
            </a:p>
            <a:p>
              <a:pPr algn="l">
                <a:lnSpc>
                  <a:spcPts val="390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078593" y="9537554"/>
            <a:ext cx="666849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RADA BIZNESU</a:t>
            </a: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 | 2025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61" t="0" r="-1326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2590171" y="-186248"/>
            <a:ext cx="5855058" cy="5855058"/>
          </a:xfrm>
          <a:custGeom>
            <a:avLst/>
            <a:gdLst/>
            <a:ahLst/>
            <a:cxnLst/>
            <a:rect r="r" b="b" t="t" l="l"/>
            <a:pathLst>
              <a:path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1" r="0" b="-12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230479" y="6709791"/>
            <a:ext cx="3759558" cy="3759558"/>
          </a:xfrm>
          <a:custGeom>
            <a:avLst/>
            <a:gdLst/>
            <a:ahLst/>
            <a:cxnLst/>
            <a:rect r="r" b="b" t="t" l="l"/>
            <a:pathLst>
              <a:path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1" r="0" b="-12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04875" y="2592051"/>
            <a:ext cx="16654425" cy="5102897"/>
            <a:chOff x="0" y="0"/>
            <a:chExt cx="22205900" cy="680386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22205900" cy="822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0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319277"/>
              <a:ext cx="22205900" cy="2346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60"/>
                </a:lnSpc>
              </a:pPr>
              <a:r>
                <a:rPr lang="en-US" sz="5800" b="true">
                  <a:solidFill>
                    <a:srgbClr val="75E6DA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CZŁONKOWIE  RADY BIZNESU </a:t>
              </a:r>
            </a:p>
            <a:p>
              <a:pPr algn="l">
                <a:lnSpc>
                  <a:spcPts val="6960"/>
                </a:lnSpc>
              </a:pPr>
              <a:r>
                <a:rPr lang="en-US" b="true" sz="5800">
                  <a:solidFill>
                    <a:srgbClr val="75E6DA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KIERUNKU KOSMETOLOGIA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4224069"/>
              <a:ext cx="22205900" cy="25797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800" spc="252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</a:p>
            <a:p>
              <a:pPr algn="l">
                <a:lnSpc>
                  <a:spcPts val="3900"/>
                </a:lnSpc>
              </a:pPr>
            </a:p>
            <a:p>
              <a:pPr algn="l">
                <a:lnSpc>
                  <a:spcPts val="3900"/>
                </a:lnSpc>
              </a:pPr>
            </a:p>
            <a:p>
              <a:pPr algn="l">
                <a:lnSpc>
                  <a:spcPts val="390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078593" y="9537554"/>
            <a:ext cx="666849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RADA BIZNESU</a:t>
            </a:r>
            <a:r>
              <a:rPr lang="en-US" sz="2400" spc="144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 | 2022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4479" y="-4118"/>
            <a:ext cx="5143521" cy="5143500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50273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5147618"/>
            <a:ext cx="5143521" cy="5143500"/>
            <a:chOff x="0" y="0"/>
            <a:chExt cx="6350025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0" t="-53370" r="-74718" b="-21348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7649772" y="479721"/>
            <a:ext cx="5205228" cy="1518963"/>
          </a:xfrm>
          <a:custGeom>
            <a:avLst/>
            <a:gdLst/>
            <a:ahLst/>
            <a:cxnLst/>
            <a:rect r="r" b="b" t="t" l="l"/>
            <a:pathLst>
              <a:path h="1518963" w="5205228">
                <a:moveTo>
                  <a:pt x="0" y="0"/>
                </a:moveTo>
                <a:lnTo>
                  <a:pt x="5205228" y="0"/>
                </a:lnTo>
                <a:lnTo>
                  <a:pt x="5205228" y="1518963"/>
                </a:lnTo>
                <a:lnTo>
                  <a:pt x="0" y="1518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0807" y="441621"/>
            <a:ext cx="6186562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108" b="true">
                <a:solidFill>
                  <a:srgbClr val="05445E"/>
                </a:solidFill>
                <a:latin typeface="Raleway Bold"/>
                <a:ea typeface="Raleway Bold"/>
                <a:cs typeface="Raleway Bold"/>
                <a:sym typeface="Raleway Bold"/>
              </a:rPr>
              <a:t>Przewodnicząca Rady Biznesu</a:t>
            </a:r>
          </a:p>
          <a:p>
            <a:pPr algn="l">
              <a:lnSpc>
                <a:spcPts val="3510"/>
              </a:lnSpc>
            </a:pPr>
            <a:r>
              <a:rPr lang="en-US" b="true" sz="2700" spc="108">
                <a:solidFill>
                  <a:srgbClr val="05445E"/>
                </a:solidFill>
                <a:latin typeface="Raleway Bold"/>
                <a:ea typeface="Raleway Bold"/>
                <a:cs typeface="Raleway Bold"/>
                <a:sym typeface="Raleway Bold"/>
              </a:rPr>
              <a:t>Kierunku Kosmetologia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5143521" y="5147618"/>
            <a:ext cx="13002386" cy="4591222"/>
            <a:chOff x="0" y="0"/>
            <a:chExt cx="17336515" cy="612163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1011573"/>
              <a:ext cx="17336515" cy="51100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11 lat pracy na Uniwersytecie Medycznym w Łodzi jako pracownik naukowo-dydaktyczny</a:t>
              </a:r>
            </a:p>
            <a:p>
              <a:pPr algn="l">
                <a:lnSpc>
                  <a:spcPts val="3045"/>
                </a:lnSpc>
              </a:pP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Ponad 15 lat pracy jako jako kosmetolog- praktyk</a:t>
              </a:r>
            </a:p>
            <a:p>
              <a:pPr algn="l">
                <a:lnSpc>
                  <a:spcPts val="3045"/>
                </a:lnSpc>
              </a:pP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Autorka 30 publikacji naukowych (badawczych i poglądowych) o zasięgu międzynarodowym, oraz dodatkowo kilku krajowych artykułów branżowych</a:t>
              </a:r>
            </a:p>
            <a:p>
              <a:pPr algn="l">
                <a:lnSpc>
                  <a:spcPts val="3045"/>
                </a:lnSpc>
              </a:pPr>
            </a:p>
            <a:p>
              <a:pPr algn="l" marL="469582" indent="-234791" lvl="1">
                <a:lnSpc>
                  <a:spcPts val="3045"/>
                </a:lnSpc>
                <a:buFont typeface="Arial"/>
                <a:buChar char="•"/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Prelegentka, recenzentka, egzaminatorka, członkini komisji i rad merytorycznych.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47625"/>
              <a:ext cx="17336515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60807" y="1752914"/>
            <a:ext cx="12594192" cy="3642373"/>
            <a:chOff x="0" y="0"/>
            <a:chExt cx="16792256" cy="485649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152120"/>
              <a:ext cx="16792256" cy="37043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n. farm. kosmetolog i wykładowca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Absolwentka Uniwersytetu Medycznego w Łodzi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Adiunkt w Zakładzie Kosmetologii i Dermatologii Estetycznej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Uniwersytetu Medycznego w Łodzi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16792256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Anna Kołodziejczak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3676" t="0" r="0" b="-55905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22892" y="6328067"/>
            <a:ext cx="4362136" cy="2799037"/>
          </a:xfrm>
          <a:custGeom>
            <a:avLst/>
            <a:gdLst/>
            <a:ahLst/>
            <a:cxnLst/>
            <a:rect r="r" b="b" t="t" l="l"/>
            <a:pathLst>
              <a:path h="2799037" w="4362136">
                <a:moveTo>
                  <a:pt x="0" y="0"/>
                </a:moveTo>
                <a:lnTo>
                  <a:pt x="4362136" y="0"/>
                </a:lnTo>
                <a:lnTo>
                  <a:pt x="4362136" y="2799038"/>
                </a:lnTo>
                <a:lnTo>
                  <a:pt x="0" y="2799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764946" y="5356847"/>
            <a:ext cx="12176260" cy="4930153"/>
            <a:chOff x="0" y="0"/>
            <a:chExt cx="16235014" cy="6573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235014" cy="5561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Klinika Czasu Kropla to wyjątkowe miejsce na urodowej mapie Łodzi. Posiadamy bogatą ofertę z zakresu kosmetologii, medycyny estetycznej, laseroterapii, terapii manualnych oraz modelowania sylwetki. wej "Kosmetologii"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Nie mamy częściowych rozwiązań i nie poprawiamy urody jedynie igłą. Stawiamy na holistyczne podejście.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Pracujemy tylko i wyłącznie na sprawdzonych, oryginalnych preparatach oraz technologiach. Stawiamy na innowacje, wyjątkowe rozwiązania, które w profesjonalny i rzetelny sposób łączymy z naszym dużym doświadczeniem.</a:t>
              </a: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235014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Klinika Czasu Kropla w Łodzi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72459" y="300977"/>
            <a:ext cx="12783095" cy="4842523"/>
            <a:chOff x="0" y="0"/>
            <a:chExt cx="17044127" cy="64566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304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kosmetolog z kilkunastoletnim doświadczeniem 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właścicielka dwóch klinik dynamicznie rozwijających się w Łodzi,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które cieszą się zaufaniem wśród klientów i renomą w branży Beauty, Czasu Kropla 🟢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certyfikowany szkoleniowiec z zakresu kosmetologii estetycznej,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zaawansowanych technologicznie laserów, urządzeń hi-tech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- innowacyjnych terapii łączonych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oraz budowania marki własnej i biznesowej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prelegentka, autorka publikacji w czołowych magazynach branżowych </a:t>
              </a: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Chrobot Karolina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4163" r="0" b="-35793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70182" y="6789685"/>
            <a:ext cx="4506005" cy="1470129"/>
          </a:xfrm>
          <a:custGeom>
            <a:avLst/>
            <a:gdLst/>
            <a:ahLst/>
            <a:cxnLst/>
            <a:rect r="r" b="b" t="t" l="l"/>
            <a:pathLst>
              <a:path h="1470129" w="4506005">
                <a:moveTo>
                  <a:pt x="0" y="0"/>
                </a:moveTo>
                <a:lnTo>
                  <a:pt x="4506006" y="0"/>
                </a:lnTo>
                <a:lnTo>
                  <a:pt x="4506006" y="1470130"/>
                </a:lnTo>
                <a:lnTo>
                  <a:pt x="0" y="1470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43922" y="6012173"/>
            <a:ext cx="12273080" cy="3025153"/>
            <a:chOff x="0" y="0"/>
            <a:chExt cx="16364107" cy="4033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364107" cy="3021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Specjalizujemy się w selekcji najlepszych technologii i światowych marek w zakresie medycyny estetycznej, urządzeń medycznych i sprzętu wellness. </a:t>
              </a:r>
            </a:p>
            <a:p>
              <a:pPr algn="l">
                <a:lnSpc>
                  <a:spcPts val="3045"/>
                </a:lnSpc>
              </a:pPr>
            </a:p>
            <a:p>
              <a:pPr algn="l">
                <a:lnSpc>
                  <a:spcPts val="3045"/>
                </a:lnSpc>
              </a:pPr>
              <a:r>
                <a:rPr lang="en-US" b="true" sz="2175" spc="54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Osiągnęliśmy wysoką pozycję dzięki osobom, które budują ją każdego dnia według globalnych trendów z pasją i charyzmą, wybierając najlepsze strategie do osiągnięcia celu.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ITP S.A.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790548"/>
            <a:ext cx="12783095" cy="4842523"/>
            <a:chOff x="0" y="0"/>
            <a:chExt cx="17044127" cy="645669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52120"/>
              <a:ext cx="17044127" cy="5304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Dyrektor Sprzedaży ITP S.A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Absolwentka Śląskiej Akademii Medycznej  i Szkoły Głównej Handlowej w Warszawie.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Od samego początku kariery zawodowej związana z branżą medyczną, a w szczególności medycyną estetyczną i kosmetologią.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 życiu zawodowym ceni zaangażowanie, </a:t>
              </a:r>
            </a:p>
            <a:p>
              <a:pPr algn="r">
                <a:lnSpc>
                  <a:spcPts val="3184"/>
                </a:lnSpc>
              </a:pPr>
              <a:r>
                <a:rPr lang="en-US" b="true" sz="2274" spc="5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ukierunkowanie na cel oraz pracę zespołową.</a:t>
              </a: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  <a:p>
              <a:pPr algn="r">
                <a:lnSpc>
                  <a:spcPts val="318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890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Dąbrowska-Gur Barbara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44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8651" y="-541635"/>
            <a:ext cx="13863131" cy="5685135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40362" y="-4118"/>
            <a:ext cx="5147638" cy="5147618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429" r="0" b="-4757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5143500"/>
            <a:ext cx="5246370" cy="5143500"/>
            <a:chOff x="0" y="0"/>
            <a:chExt cx="1913890" cy="1876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876363"/>
            </a:xfrm>
            <a:custGeom>
              <a:avLst/>
              <a:gdLst/>
              <a:ahLst/>
              <a:cxnLst/>
              <a:rect r="r" b="b" t="t" l="l"/>
              <a:pathLst>
                <a:path h="1876363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76363"/>
                  </a:lnTo>
                  <a:lnTo>
                    <a:pt x="0" y="18763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12038" y="5613403"/>
            <a:ext cx="4806231" cy="3931009"/>
          </a:xfrm>
          <a:custGeom>
            <a:avLst/>
            <a:gdLst/>
            <a:ahLst/>
            <a:cxnLst/>
            <a:rect r="r" b="b" t="t" l="l"/>
            <a:pathLst>
              <a:path h="3931009" w="4806231">
                <a:moveTo>
                  <a:pt x="0" y="0"/>
                </a:moveTo>
                <a:lnTo>
                  <a:pt x="4806230" y="0"/>
                </a:lnTo>
                <a:lnTo>
                  <a:pt x="4806230" y="3931009"/>
                </a:lnTo>
                <a:lnTo>
                  <a:pt x="0" y="3931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347" t="0" r="-34231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595512" y="5440673"/>
            <a:ext cx="12273080" cy="4549153"/>
            <a:chOff x="0" y="0"/>
            <a:chExt cx="16364107" cy="60655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11573"/>
              <a:ext cx="16364107" cy="5053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45"/>
                </a:lnSpc>
              </a:pPr>
              <a:r>
                <a:rPr lang="en-US" sz="2175" spc="54" b="true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Irena Eris to jedna z największych polskich firm kosmetycznych, eksportującą swoje produkty do ponad 50 krajów na całym świecie. Grupę tworzą m.in. spółka odpowiedzialna za produkcję kosmetyków oraz trzy Hotele SPA Dr Irena Eris i sieć Kosmetycznych Instytutów Dr Irena Eris. Istotną częścią firmy jest unikalna placówka naukowo-badawcza – Centrum Naukowo-Badawcze Dr Irena Eris. Zespół Centrum tworzą specjaliści z tytułami naukowymi z dziedziny nauk biologicznych (farmacji, biologii czy chemii), którzy na bieżąco współpracują z dermatologami, alergologami i specjalistami z zakresu medycyny estetycznej. O poziomie wykonywanych badań świadczą liczne, autorskie patenty.</a:t>
              </a:r>
            </a:p>
            <a:p>
              <a:pPr algn="l">
                <a:lnSpc>
                  <a:spcPts val="3045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16364107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b="true" sz="3500" spc="140">
                  <a:solidFill>
                    <a:srgbClr val="EBFD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Irena Eris 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12038" y="-199550"/>
            <a:ext cx="12783095" cy="5538483"/>
            <a:chOff x="0" y="0"/>
            <a:chExt cx="17044127" cy="7384644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2066520"/>
              <a:ext cx="17044127" cy="5318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625"/>
                </a:lnSpc>
              </a:pPr>
              <a:r>
                <a:rPr lang="en-US" b="true" sz="1875" spc="4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Absolwentka Wydziału Biologii Uniwersytetu Warszawskiego. Za swój wkład w badania została nagrodzona stypendium Ministra Edukacji Narodowej. Tytuł doktora nauk biologicznych, z dziedziny fizjologii roślin uzyskała na Wydziale Biologii Uniwersytetu Warszawskiego w 2002 roku. </a:t>
              </a:r>
            </a:p>
            <a:p>
              <a:pPr algn="r">
                <a:lnSpc>
                  <a:spcPts val="2625"/>
                </a:lnSpc>
              </a:pPr>
              <a:r>
                <a:rPr lang="en-US" b="true" sz="1875" spc="4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 latach 2012-2014 była kierownikiem i wykładowcą kursu „Podstawy Kosmetologii” na Politechnice Warszawskiej. Posiada wieloletnie doświadczenie w prowadzeniu szkoleń. Obecnie jako Szef Centrum Naukowo-Badawczego Dr Irena Eris prowadzi badania z zakresu fizjologicznych aspektów starzenia się skóry, bezpieczeństwem stosowania kosmetyków, rozwojem metod alternatywnych w kosmetologii. </a:t>
              </a:r>
            </a:p>
            <a:p>
              <a:pPr algn="r">
                <a:lnSpc>
                  <a:spcPts val="2625"/>
                </a:lnSpc>
              </a:pPr>
              <a:r>
                <a:rPr lang="en-US" b="true" sz="1875" spc="46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Jest członkiem stowarzyszenia ESDR (European Academy for Dermatological Reserach), współtwórcą kilkunastu zgłoszeń patentowych i 9 patentów, autorem ponad 50 artykułów w prasie naukowej i autorem lub współautorem ponad 100 posterów/ referatów na konferencjach krajowych i międzynarodowych. </a:t>
              </a:r>
            </a:p>
            <a:p>
              <a:pPr algn="r">
                <a:lnSpc>
                  <a:spcPts val="2625"/>
                </a:lnSpc>
              </a:pPr>
            </a:p>
            <a:p>
              <a:pPr algn="r">
                <a:lnSpc>
                  <a:spcPts val="2625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17044127" cy="1805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59"/>
                </a:lnSpc>
              </a:pPr>
            </a:p>
            <a:p>
              <a:pPr algn="r">
                <a:lnSpc>
                  <a:spcPts val="5459"/>
                </a:lnSpc>
              </a:pP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dr </a:t>
              </a:r>
              <a:r>
                <a:rPr lang="en-US" b="true" sz="4199" spc="167">
                  <a:solidFill>
                    <a:srgbClr val="05445E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Dębowska Renata 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DAGgnKa9iWY</dc:identifier>
  <dcterms:modified xsi:type="dcterms:W3CDTF">2011-08-01T06:04:30Z</dcterms:modified>
  <cp:revision>1</cp:revision>
  <dc:title>Kopia – RADA BIZNESU</dc:title>
</cp:coreProperties>
</file>