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media/image1.png" ContentType="image/png"/>
  <Override PartName="/ppt/media/image2.jpeg" ContentType="image/jpeg"/>
  <Override PartName="/ppt/media/image3.png" ContentType="image/png"/>
  <Override PartName="/ppt/media/image4.jpeg" ContentType="image/jpeg"/>
  <Override PartName="/ppt/media/image5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pl-PL" sz="2000" spc="-1" strike="noStrike">
                <a:latin typeface="Arial"/>
              </a:rPr>
              <a:t>Kliknij, aby edytować format notatek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hdr"/>
          </p:nvPr>
        </p:nvSpPr>
        <p:spPr>
          <a:xfrm>
            <a:off x="1512000" y="588060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pl-PL" sz="1400" spc="-1" strike="noStrike">
                <a:latin typeface="Times New Roman"/>
              </a:rPr>
              <a:t> 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dt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pl-PL" sz="1400" spc="-1" strike="noStrike">
                <a:latin typeface="Times New Roman"/>
              </a:rPr>
              <a:t> 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pl-PL" sz="1400" spc="-1" strike="noStrike">
                <a:latin typeface="Times New Roman"/>
              </a:rPr>
              <a:t> 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sldNum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6D227415-498B-4E0C-A45B-4750123F56C3}" type="slidenum">
              <a:rPr b="0" lang="pl-PL" sz="1400" spc="-1" strike="noStrike">
                <a:latin typeface="Times New Roman"/>
              </a:rPr>
              <a:t>1</a:t>
            </a:fld>
            <a:endParaRPr b="0" lang="pl-PL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880" cy="4112280"/>
          </a:xfrm>
          <a:prstGeom prst="rect">
            <a:avLst/>
          </a:prstGeom>
        </p:spPr>
        <p:txBody>
          <a:bodyPr lIns="0" rIns="0" tIns="0" bIns="0"/>
          <a:p>
            <a:endParaRPr b="0" lang="pl-PL" sz="2000" spc="-1" strike="noStrike">
              <a:latin typeface="Arial"/>
            </a:endParaRPr>
          </a:p>
        </p:txBody>
      </p:sp>
      <p:sp>
        <p:nvSpPr>
          <p:cNvPr id="81" name="CustomShape 2"/>
          <p:cNvSpPr/>
          <p:nvPr/>
        </p:nvSpPr>
        <p:spPr>
          <a:xfrm>
            <a:off x="3884760" y="8685360"/>
            <a:ext cx="2969280" cy="45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100000"/>
              </a:lnSpc>
            </a:pPr>
            <a:fld id="{5E86ED9A-A73A-4F83-967B-69CFF96D7FD9}" type="slidenum">
              <a:rPr b="0" lang="pl-PL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&lt;numer&gt;</a:t>
            </a:fld>
            <a:endParaRPr b="0" lang="pl-PL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c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18360" y="1512000"/>
            <a:ext cx="4875840" cy="5344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</a:pPr>
            <a:r>
              <a:rPr b="0" lang="pl-PL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serdecznie zaprasza studentów</a:t>
            </a: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br/>
            <a:r>
              <a:rPr b="0" lang="pl-PL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 do zapoznania się z tematyką badawczą naszego zespołu</a:t>
            </a:r>
            <a:endParaRPr b="0" lang="pl-PL" sz="3600" spc="-1" strike="noStrike">
              <a:latin typeface="Arial"/>
            </a:endParaRPr>
          </a:p>
        </p:txBody>
      </p:sp>
      <p:pic>
        <p:nvPicPr>
          <p:cNvPr id="44" name="Obraz 44" descr=""/>
          <p:cNvPicPr/>
          <p:nvPr/>
        </p:nvPicPr>
        <p:blipFill>
          <a:blip r:embed="rId1"/>
          <a:stretch/>
        </p:blipFill>
        <p:spPr>
          <a:xfrm>
            <a:off x="4875480" y="1872000"/>
            <a:ext cx="3978720" cy="4631400"/>
          </a:xfrm>
          <a:prstGeom prst="rect">
            <a:avLst/>
          </a:prstGeom>
          <a:ln>
            <a:noFill/>
          </a:ln>
        </p:spPr>
      </p:pic>
      <p:sp>
        <p:nvSpPr>
          <p:cNvPr id="45" name="CustomShape 2"/>
          <p:cNvSpPr/>
          <p:nvPr/>
        </p:nvSpPr>
        <p:spPr>
          <a:xfrm>
            <a:off x="215640" y="144000"/>
            <a:ext cx="8782560" cy="1427040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glow rad="228600">
              <a:srgbClr val="f79646">
                <a:alpha val="40000"/>
              </a:srgbClr>
            </a:glow>
            <a:innerShdw blurRad="63500" dir="18900000" dist="50800">
              <a:srgbClr val="000000">
                <a:alpha val="50000"/>
              </a:srgbClr>
            </a:innerShdw>
            <a:softEdge rad="31680"/>
          </a:effectLst>
        </p:spPr>
        <p:style>
          <a:lnRef idx="2"/>
          <a:fillRef idx="0"/>
          <a:effectRef idx="0"/>
          <a:fontRef idx="minor"/>
        </p:style>
        <p:txBody>
          <a:bodyPr lIns="195480" rIns="129600" tIns="195480" bIns="195840" anchor="ctr"/>
          <a:p>
            <a:pPr algn="ctr">
              <a:lnSpc>
                <a:spcPct val="90000"/>
              </a:lnSpc>
              <a:spcAft>
                <a:spcPts val="1191"/>
              </a:spcAft>
            </a:pPr>
            <a:r>
              <a:rPr b="1" lang="pl-PL" sz="3400" spc="-1" strike="noStrike">
                <a:solidFill>
                  <a:srgbClr val="000000"/>
                </a:solidFill>
                <a:latin typeface="Calibri"/>
                <a:ea typeface="DejaVu Sans"/>
              </a:rPr>
              <a:t>Koło Naukowe (KN) działające </a:t>
            </a:r>
            <a:br/>
            <a:r>
              <a:rPr b="1" lang="pl-PL" sz="3400" spc="-1" strike="noStrike">
                <a:solidFill>
                  <a:srgbClr val="000000"/>
                </a:solidFill>
                <a:latin typeface="Calibri"/>
                <a:ea typeface="DejaVu Sans"/>
              </a:rPr>
              <a:t>przy Zakładzie Biotechnologii Farmaceutycznej Uniwersytetu Medycznego w Łodzi</a:t>
            </a:r>
            <a:endParaRPr b="0" lang="pl-PL" sz="34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179640" y="116640"/>
            <a:ext cx="8783280" cy="790200"/>
          </a:xfrm>
          <a:prstGeom prst="rect">
            <a:avLst/>
          </a:prstGeom>
          <a:solidFill>
            <a:srgbClr val="bfbfbf"/>
          </a:solidFill>
          <a:ln w="7632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Współudział w powstawaniu publikacji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73" name="CustomShape 2"/>
          <p:cNvSpPr/>
          <p:nvPr/>
        </p:nvSpPr>
        <p:spPr>
          <a:xfrm>
            <a:off x="179640" y="836640"/>
            <a:ext cx="8783280" cy="590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just">
              <a:lnSpc>
                <a:spcPct val="150000"/>
              </a:lnSpc>
              <a:spcAft>
                <a:spcPts val="799"/>
              </a:spcAft>
            </a:pPr>
            <a:endParaRPr b="0" lang="pl-PL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799"/>
              </a:spcAft>
            </a:pPr>
            <a:endParaRPr b="0" lang="pl-PL" sz="1800" spc="-1" strike="noStrike">
              <a:latin typeface="Arial"/>
            </a:endParaRPr>
          </a:p>
        </p:txBody>
      </p:sp>
      <p:sp>
        <p:nvSpPr>
          <p:cNvPr id="74" name="CustomShape 3"/>
          <p:cNvSpPr/>
          <p:nvPr/>
        </p:nvSpPr>
        <p:spPr>
          <a:xfrm>
            <a:off x="256320" y="1231560"/>
            <a:ext cx="8670240" cy="236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15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  <a:ea typeface="DejaVu Sans"/>
              </a:rPr>
              <a:t>1. </a:t>
            </a:r>
            <a:r>
              <a:rPr b="0" lang="pl-PL" sz="15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Grażyna Szymańska, </a:t>
            </a:r>
            <a:r>
              <a:rPr b="1" lang="pl-PL" sz="15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Ksenia Urbaniak*</a:t>
            </a:r>
            <a:r>
              <a:rPr b="0" lang="pl-PL" sz="15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Justyna Rosicka-Kaczmarek, Karolina Miśkiewicz, Anna Lipert, Ewa Kochan, Dynamics of growth and production of indole anti-cancer alkaloids in </a:t>
            </a:r>
            <a:r>
              <a:rPr b="0" i="1" lang="pl-PL" sz="15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Catharanthus roseus</a:t>
            </a:r>
            <a:r>
              <a:rPr b="0" lang="pl-PL" sz="15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shoot cultures cultivated in flasks and nutrient sprinkle bioreactor, Industrial Crops and Products,Volume 230, 2025, 121048, https://doi.org/10.1016/j.indcrop.2025.121048, wartość IF  </a:t>
            </a:r>
            <a:r>
              <a:rPr b="1" lang="pl-PL" sz="15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6,2</a:t>
            </a:r>
            <a:r>
              <a:rPr b="0" lang="pl-PL" sz="15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punktacja Ministra Edukacji i Nauki </a:t>
            </a:r>
            <a:r>
              <a:rPr b="1" lang="pl-PL" sz="15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200</a:t>
            </a:r>
            <a:endParaRPr b="0" lang="pl-PL" sz="1500" spc="-1" strike="noStrike">
              <a:latin typeface="Arial"/>
            </a:endParaRPr>
          </a:p>
        </p:txBody>
      </p:sp>
      <p:pic>
        <p:nvPicPr>
          <p:cNvPr id="75" name="" descr=""/>
          <p:cNvPicPr/>
          <p:nvPr/>
        </p:nvPicPr>
        <p:blipFill>
          <a:blip r:embed="rId1"/>
          <a:stretch/>
        </p:blipFill>
        <p:spPr>
          <a:xfrm>
            <a:off x="3096000" y="2520000"/>
            <a:ext cx="3400200" cy="4125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179640" y="116640"/>
            <a:ext cx="8783280" cy="790200"/>
          </a:xfrm>
          <a:prstGeom prst="rect">
            <a:avLst/>
          </a:prstGeom>
          <a:solidFill>
            <a:srgbClr val="bfbfbf"/>
          </a:solidFill>
          <a:ln w="7632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Prowadzenie warsztatów,  prezentujących działalność koła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179640" y="836640"/>
            <a:ext cx="8783280" cy="590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just">
              <a:lnSpc>
                <a:spcPct val="150000"/>
              </a:lnSpc>
              <a:spcAft>
                <a:spcPts val="799"/>
              </a:spcAft>
            </a:pPr>
            <a:endParaRPr b="0" lang="pl-PL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799"/>
              </a:spcAft>
            </a:pPr>
            <a:endParaRPr b="0" lang="pl-PL" sz="1800" spc="-1" strike="noStrike">
              <a:latin typeface="Arial"/>
            </a:endParaRPr>
          </a:p>
        </p:txBody>
      </p:sp>
      <p:sp>
        <p:nvSpPr>
          <p:cNvPr id="78" name="CustomShape 3"/>
          <p:cNvSpPr/>
          <p:nvPr/>
        </p:nvSpPr>
        <p:spPr>
          <a:xfrm>
            <a:off x="256320" y="1231560"/>
            <a:ext cx="867024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57200">
              <a:lnSpc>
                <a:spcPct val="115000"/>
              </a:lnSpc>
            </a:pPr>
            <a:r>
              <a:rPr b="0" lang="pl-PL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pl-PL" sz="1200" spc="-1" strike="noStrike">
              <a:latin typeface="Arial"/>
            </a:endParaRPr>
          </a:p>
          <a:p>
            <a:pPr marL="457200" indent="-227160" algn="just">
              <a:lnSpc>
                <a:spcPct val="150000"/>
              </a:lnSpc>
            </a:pPr>
            <a:r>
              <a:rPr b="0" lang="pl-PL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1. </a:t>
            </a:r>
            <a:r>
              <a:rPr b="0" lang="pl-PL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„Przegląd kultur in vitro endemicznych roślin leczniczych” podczas IX Edycji konferencji „I’m Gonna be a Scientist” 2024, </a:t>
            </a:r>
            <a:r>
              <a:rPr b="1" lang="pl-PL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Wiktoria Huras, Dagmara Koluszkowska, Oliwia Wawrzyczek</a:t>
            </a:r>
            <a:endParaRPr b="0" lang="pl-PL" sz="1800" spc="-1" strike="noStrike">
              <a:latin typeface="Arial"/>
            </a:endParaRPr>
          </a:p>
          <a:p>
            <a:pPr marL="457200" indent="-227160">
              <a:lnSpc>
                <a:spcPct val="150000"/>
              </a:lnSpc>
            </a:pPr>
            <a:endParaRPr b="0" lang="pl-PL" sz="1800" spc="-1" strike="noStrike">
              <a:latin typeface="Arial"/>
            </a:endParaRPr>
          </a:p>
          <a:p>
            <a:pPr marL="457200" indent="-227160" algn="just">
              <a:lnSpc>
                <a:spcPct val="150000"/>
              </a:lnSpc>
            </a:pPr>
            <a:r>
              <a:rPr b="0" lang="pl-PL" sz="18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2. „Kultury in vitro endemicznych roślin z rejonu Morza Śródziemnego i Madagaskaru</a:t>
            </a:r>
            <a:br/>
            <a:r>
              <a:rPr b="0" lang="pl-PL" sz="18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oraz ich związki aktywne” podczas 21. Międzynarodowej i 63. Polskiej konferencji Juvenes Pro Medicina 17 maja 2025,</a:t>
            </a:r>
            <a:r>
              <a:rPr b="1" lang="pl-PL" sz="18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 Wiktoria Huras, Dagmara Koluszkowska, Julia Jaworska, Katarzyna Grzywacz, Mikołaj Stefan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79" name="" descr=""/>
          <p:cNvPicPr/>
          <p:nvPr/>
        </p:nvPicPr>
        <p:blipFill>
          <a:blip r:embed="rId1"/>
          <a:stretch/>
        </p:blipFill>
        <p:spPr>
          <a:xfrm>
            <a:off x="6084000" y="4507920"/>
            <a:ext cx="2878920" cy="2158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144000" y="116640"/>
            <a:ext cx="8782560" cy="146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CustomShape 2"/>
          <p:cNvSpPr/>
          <p:nvPr/>
        </p:nvSpPr>
        <p:spPr>
          <a:xfrm>
            <a:off x="144000" y="135720"/>
            <a:ext cx="8782560" cy="1427040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glow rad="228600">
              <a:srgbClr val="f79646">
                <a:alpha val="40000"/>
              </a:srgbClr>
            </a:glow>
            <a:innerShdw blurRad="63500" dir="18900000" dist="50800">
              <a:srgbClr val="000000">
                <a:alpha val="50000"/>
              </a:srgbClr>
            </a:innerShdw>
            <a:softEdge rad="31680"/>
          </a:effectLst>
        </p:spPr>
        <p:style>
          <a:lnRef idx="2"/>
          <a:fillRef idx="0"/>
          <a:effectRef idx="0"/>
          <a:fontRef idx="minor"/>
        </p:style>
        <p:txBody>
          <a:bodyPr lIns="195480" rIns="129600" tIns="195480" bIns="195840" anchor="ctr"/>
          <a:p>
            <a:pPr>
              <a:lnSpc>
                <a:spcPct val="90000"/>
              </a:lnSpc>
              <a:spcAft>
                <a:spcPts val="1191"/>
              </a:spcAft>
            </a:pPr>
            <a:r>
              <a:rPr b="1" lang="pl-PL" sz="3400" spc="-1" strike="noStrike">
                <a:solidFill>
                  <a:srgbClr val="000000"/>
                </a:solidFill>
                <a:latin typeface="Calibri"/>
                <a:ea typeface="DejaVu Sans"/>
              </a:rPr>
              <a:t>W ramach Koła Naukowego </a:t>
            </a:r>
            <a:br/>
            <a:r>
              <a:rPr b="1" lang="pl-PL" sz="3400" spc="-1" strike="noStrike">
                <a:solidFill>
                  <a:srgbClr val="000000"/>
                </a:solidFill>
                <a:latin typeface="Calibri"/>
                <a:ea typeface="DejaVu Sans"/>
              </a:rPr>
              <a:t>realizujemy badania z zakresu</a:t>
            </a:r>
            <a:endParaRPr b="0" lang="pl-PL" sz="3400" spc="-1" strike="noStrike">
              <a:latin typeface="Arial"/>
            </a:endParaRPr>
          </a:p>
        </p:txBody>
      </p:sp>
      <p:pic>
        <p:nvPicPr>
          <p:cNvPr id="48" name="Picture 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804360" y="120960"/>
            <a:ext cx="2157840" cy="1345680"/>
          </a:xfrm>
          <a:prstGeom prst="rect">
            <a:avLst/>
          </a:prstGeom>
          <a:ln>
            <a:noFill/>
          </a:ln>
          <a:effectLst>
            <a:glow rad="228600">
              <a:srgbClr val="ff953e">
                <a:alpha val="40000"/>
              </a:srgbClr>
            </a:glow>
            <a:softEdge rad="31680"/>
          </a:effectLst>
        </p:spPr>
      </p:pic>
      <p:sp>
        <p:nvSpPr>
          <p:cNvPr id="49" name="CustomShape 3"/>
          <p:cNvSpPr/>
          <p:nvPr/>
        </p:nvSpPr>
        <p:spPr>
          <a:xfrm>
            <a:off x="129240" y="1052640"/>
            <a:ext cx="9012240" cy="580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>
              <a:lnSpc>
                <a:spcPct val="115000"/>
              </a:lnSpc>
              <a:spcBef>
                <a:spcPts val="567"/>
              </a:spcBef>
            </a:pPr>
            <a:br/>
            <a:r>
              <a:rPr b="0" lang="pl-PL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1. Uzyskiwania kultur kalusowych, zawiesinowych, pędowych i    </a:t>
            </a:r>
            <a:br/>
            <a:r>
              <a:rPr b="0" lang="pl-PL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    korzeni włośnikowatych roślin leczniczych</a:t>
            </a:r>
            <a:br/>
            <a:r>
              <a:rPr b="0" lang="pl-PL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2. Powiększania skali hodowli otrzymanych kultur -  hodowle </a:t>
            </a:r>
            <a:br/>
            <a:r>
              <a:rPr b="0" lang="pl-PL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    bioreaktorowe </a:t>
            </a:r>
            <a:br/>
            <a:r>
              <a:rPr b="0" lang="pl-PL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3. Ekstrakcji i izolacji związków aktywnych biologicznie, </a:t>
            </a:r>
            <a:br/>
            <a:r>
              <a:rPr b="0" lang="pl-PL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    pozyskanych z różnych typów kultur </a:t>
            </a:r>
            <a:r>
              <a:rPr b="0" i="1" lang="pl-PL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in vitro </a:t>
            </a:r>
            <a:br/>
            <a:r>
              <a:rPr b="0" lang="pl-PL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4. Badania czynników zwiększających produktywność związków </a:t>
            </a:r>
            <a:br/>
            <a:r>
              <a:rPr b="0" lang="pl-PL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    czynnych w analizowanym materiale</a:t>
            </a:r>
            <a:br/>
            <a:r>
              <a:rPr b="0" lang="pl-PL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5. Izolacji promotorów genów kluczowych enzymów biosyntezy </a:t>
            </a:r>
            <a:br/>
            <a:r>
              <a:rPr b="0" lang="pl-PL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    metabolitów wtórnych</a:t>
            </a:r>
            <a:endParaRPr b="0" lang="pl-PL" sz="26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216000" y="0"/>
            <a:ext cx="8746560" cy="737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br/>
            <a:br/>
            <a:br/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dr hab. Ewa Kochan - ewa.kochan@umed.lodz.pl </a:t>
            </a:r>
            <a:br/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dr hab. Ewelina Piątczak – ewelina.piatczak@umed.lodz.pl </a:t>
            </a:r>
            <a:br/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dr Grażyna Szymańska - grazyna.szymanska@umed.lodz.pl </a:t>
            </a:r>
            <a:br/>
            <a:br/>
            <a:br/>
            <a:br/>
            <a:br/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a) pogłębienia wiedzy biotechnologicznej </a:t>
            </a:r>
            <a:br/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b) poznania i utrwalenia umiejętności stosowania nowoczesnych technik laboratoryjnych </a:t>
            </a:r>
            <a:br/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c) prezentacji wyników swoich badań w postaci publikacji naukowych i doniesień zjazdowych przedstawianych na konferencjach o zasięgu krajowym i międzynarodowym, </a:t>
            </a:r>
            <a:br/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d) kontynuacji badań w ramach pracy magisterskiej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51" name="CustomShape 2"/>
          <p:cNvSpPr/>
          <p:nvPr/>
        </p:nvSpPr>
        <p:spPr>
          <a:xfrm>
            <a:off x="251640" y="348840"/>
            <a:ext cx="6406200" cy="138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" name="CustomShape 3"/>
          <p:cNvSpPr/>
          <p:nvPr/>
        </p:nvSpPr>
        <p:spPr>
          <a:xfrm>
            <a:off x="251640" y="432000"/>
            <a:ext cx="8710920" cy="1005840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glow rad="228600">
              <a:srgbClr val="f79646">
                <a:alpha val="40000"/>
              </a:srgbClr>
            </a:glow>
            <a:innerShdw blurRad="63500" dir="18900000" dist="50800">
              <a:srgbClr val="000000">
                <a:alpha val="50000"/>
              </a:srgbClr>
            </a:innerShdw>
            <a:softEdge rad="31680"/>
          </a:effectLst>
        </p:spPr>
        <p:style>
          <a:lnRef idx="2"/>
          <a:fillRef idx="0"/>
          <a:effectRef idx="0"/>
          <a:fontRef idx="minor"/>
        </p:style>
        <p:txBody>
          <a:bodyPr lIns="195480" rIns="129600" tIns="195480" bIns="195840" anchor="ctr"/>
          <a:p>
            <a:pPr algn="ctr">
              <a:lnSpc>
                <a:spcPct val="90000"/>
              </a:lnSpc>
              <a:spcAft>
                <a:spcPts val="1191"/>
              </a:spcAft>
            </a:pPr>
            <a:r>
              <a:rPr b="1" lang="pl-PL" sz="3400" spc="-1" strike="noStrike">
                <a:solidFill>
                  <a:srgbClr val="000000"/>
                </a:solidFill>
                <a:latin typeface="Calibri"/>
                <a:ea typeface="DejaVu Sans"/>
              </a:rPr>
              <a:t>Opiekunowie tematów badawczych</a:t>
            </a:r>
            <a:endParaRPr b="0" lang="pl-PL" sz="3400" spc="-1" strike="noStrike">
              <a:latin typeface="Arial"/>
            </a:endParaRPr>
          </a:p>
        </p:txBody>
      </p:sp>
      <p:sp>
        <p:nvSpPr>
          <p:cNvPr id="53" name="CustomShape 4"/>
          <p:cNvSpPr/>
          <p:nvPr/>
        </p:nvSpPr>
        <p:spPr>
          <a:xfrm>
            <a:off x="226800" y="2920680"/>
            <a:ext cx="8746560" cy="933840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glow rad="228600">
              <a:srgbClr val="f79646">
                <a:alpha val="40000"/>
              </a:srgbClr>
            </a:glow>
            <a:innerShdw blurRad="63500" dir="18900000" dist="50800">
              <a:srgbClr val="000000">
                <a:alpha val="50000"/>
              </a:srgbClr>
            </a:innerShdw>
            <a:softEdge rad="31680"/>
          </a:effectLst>
        </p:spPr>
        <p:style>
          <a:lnRef idx="2"/>
          <a:fillRef idx="0"/>
          <a:effectRef idx="0"/>
          <a:fontRef idx="minor"/>
        </p:style>
        <p:txBody>
          <a:bodyPr lIns="195480" rIns="129600" tIns="195480" bIns="195840" anchor="ctr"/>
          <a:p>
            <a:pPr algn="ctr">
              <a:lnSpc>
                <a:spcPct val="90000"/>
              </a:lnSpc>
              <a:spcAft>
                <a:spcPts val="1191"/>
              </a:spcAft>
            </a:pPr>
            <a:r>
              <a:rPr b="1" lang="pl-PL" sz="3400" spc="-1" strike="noStrike">
                <a:solidFill>
                  <a:srgbClr val="000000"/>
                </a:solidFill>
                <a:latin typeface="Calibri"/>
                <a:ea typeface="DejaVu Sans"/>
              </a:rPr>
              <a:t>Praca w Kole Naukowym daje możliwość</a:t>
            </a:r>
            <a:endParaRPr b="0" lang="pl-PL" sz="34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1"/>
          <p:cNvSpPr/>
          <p:nvPr/>
        </p:nvSpPr>
        <p:spPr>
          <a:xfrm>
            <a:off x="216000" y="0"/>
            <a:ext cx="8746560" cy="737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br/>
            <a:br/>
            <a:br/>
            <a:br/>
            <a:br/>
            <a:br/>
            <a:br/>
            <a:br/>
            <a:endParaRPr b="0" lang="pl-PL" sz="1800" spc="-1" strike="noStrike">
              <a:latin typeface="Arial"/>
            </a:endParaRPr>
          </a:p>
        </p:txBody>
      </p:sp>
      <p:sp>
        <p:nvSpPr>
          <p:cNvPr id="55" name="CustomShape 2"/>
          <p:cNvSpPr/>
          <p:nvPr/>
        </p:nvSpPr>
        <p:spPr>
          <a:xfrm>
            <a:off x="251640" y="348840"/>
            <a:ext cx="6406200" cy="138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CustomShape 3"/>
          <p:cNvSpPr/>
          <p:nvPr/>
        </p:nvSpPr>
        <p:spPr>
          <a:xfrm>
            <a:off x="288000" y="2160000"/>
            <a:ext cx="8710920" cy="1005840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glow rad="228600">
              <a:srgbClr val="f79646">
                <a:alpha val="40000"/>
              </a:srgbClr>
            </a:glow>
            <a:innerShdw blurRad="63500" dir="18900000" dist="50800">
              <a:srgbClr val="000000">
                <a:alpha val="50000"/>
              </a:srgbClr>
            </a:innerShdw>
            <a:softEdge rad="31680"/>
          </a:effectLst>
        </p:spPr>
        <p:style>
          <a:lnRef idx="2"/>
          <a:fillRef idx="0"/>
          <a:effectRef idx="0"/>
          <a:fontRef idx="minor"/>
        </p:style>
        <p:txBody>
          <a:bodyPr lIns="195480" rIns="129600" tIns="195480" bIns="195840" anchor="ctr"/>
          <a:p>
            <a:pPr algn="ctr">
              <a:lnSpc>
                <a:spcPct val="90000"/>
              </a:lnSpc>
              <a:spcAft>
                <a:spcPts val="1191"/>
              </a:spcAft>
            </a:pPr>
            <a:r>
              <a:rPr b="1" lang="pl-PL" sz="3400" spc="-1" strike="noStrike">
                <a:solidFill>
                  <a:srgbClr val="000000"/>
                </a:solidFill>
                <a:latin typeface="Calibri"/>
                <a:ea typeface="DejaVu Sans"/>
              </a:rPr>
              <a:t>Sukcesy członków naszego koła</a:t>
            </a:r>
            <a:endParaRPr b="0" lang="pl-PL" sz="34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179640" y="116640"/>
            <a:ext cx="8783280" cy="790200"/>
          </a:xfrm>
          <a:prstGeom prst="rect">
            <a:avLst/>
          </a:prstGeom>
          <a:solidFill>
            <a:srgbClr val="bfbfbf"/>
          </a:solidFill>
          <a:ln w="7632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Grant Umed-u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58" name="CustomShape 2"/>
          <p:cNvSpPr/>
          <p:nvPr/>
        </p:nvSpPr>
        <p:spPr>
          <a:xfrm>
            <a:off x="179640" y="836640"/>
            <a:ext cx="8783280" cy="590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just">
              <a:lnSpc>
                <a:spcPct val="150000"/>
              </a:lnSpc>
              <a:spcAft>
                <a:spcPts val="799"/>
              </a:spcAft>
            </a:pPr>
            <a:r>
              <a:rPr b="0" lang="pl-PL" sz="2200" spc="-1" strike="noStrike">
                <a:solidFill>
                  <a:srgbClr val="000000"/>
                </a:solidFill>
                <a:latin typeface="Calibri"/>
                <a:ea typeface="Calibri"/>
              </a:rPr>
              <a:t>Zakład Biotechnologii Farmaceutycznej z wielką radością przyjął informację o tym, że członkowie Studenckiego Koła Naukowego działającego przy naszym Zakładzie zostali beneficjentami dwuletniego Grantu Umed-u z projektem pt. ”Shoot cultures of selected Mediterranean species from Lamiaceae and Caryophyllaceae as a source of polyphenols and ecdysteroids”. </a:t>
            </a:r>
            <a:endParaRPr b="0" lang="pl-PL" sz="2200" spc="-1" strike="noStrike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799"/>
              </a:spcAft>
            </a:pPr>
            <a:r>
              <a:rPr b="0" lang="pl-PL" sz="2200" spc="-1" strike="noStrike">
                <a:solidFill>
                  <a:srgbClr val="000000"/>
                </a:solidFill>
                <a:latin typeface="Calibri"/>
                <a:ea typeface="Calibri"/>
              </a:rPr>
              <a:t>Głęboko wierzymy, że wyniki osiągnięte w ramach projektu przyczynią się do pogłębienia wiedzy dotyczącej badanych gatunków roślin. Mamy także nadzieję, że zostaną one opublikowane w uznanych czasopismach, a włożona praca przyniesie wiele radości i satysfakcji samym studentom oraz Ich opiekunom. </a:t>
            </a:r>
            <a:endParaRPr b="0" lang="pl-PL" sz="2200" spc="-1" strike="noStrike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799"/>
              </a:spcAft>
            </a:pPr>
            <a:r>
              <a:rPr b="1" lang="pl-PL" sz="2200" spc="-1" strike="noStrike">
                <a:solidFill>
                  <a:srgbClr val="000000"/>
                </a:solidFill>
                <a:latin typeface="Calibri"/>
                <a:ea typeface="Calibri"/>
              </a:rPr>
              <a:t>Gratulujemy!!!</a:t>
            </a:r>
            <a:endParaRPr b="0" lang="pl-PL" sz="220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1"/>
          <p:cNvSpPr/>
          <p:nvPr/>
        </p:nvSpPr>
        <p:spPr>
          <a:xfrm>
            <a:off x="179640" y="116640"/>
            <a:ext cx="8783280" cy="790200"/>
          </a:xfrm>
          <a:prstGeom prst="rect">
            <a:avLst/>
          </a:prstGeom>
          <a:solidFill>
            <a:srgbClr val="bfbfbf"/>
          </a:solidFill>
          <a:ln w="7632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Udział w konferencjach i konkursach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60" name="CustomShape 2"/>
          <p:cNvSpPr/>
          <p:nvPr/>
        </p:nvSpPr>
        <p:spPr>
          <a:xfrm>
            <a:off x="179640" y="836640"/>
            <a:ext cx="8783280" cy="590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just">
              <a:lnSpc>
                <a:spcPct val="150000"/>
              </a:lnSpc>
              <a:spcAft>
                <a:spcPts val="799"/>
              </a:spcAft>
            </a:pPr>
            <a:endParaRPr b="0" lang="pl-PL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799"/>
              </a:spcAft>
            </a:pPr>
            <a:endParaRPr b="0" lang="pl-PL" sz="1800" spc="-1" strike="noStrike">
              <a:latin typeface="Arial"/>
            </a:endParaRPr>
          </a:p>
        </p:txBody>
      </p:sp>
      <p:sp>
        <p:nvSpPr>
          <p:cNvPr id="61" name="CustomShape 3"/>
          <p:cNvSpPr/>
          <p:nvPr/>
        </p:nvSpPr>
        <p:spPr>
          <a:xfrm>
            <a:off x="432000" y="1548000"/>
            <a:ext cx="8640000" cy="392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15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2022</a:t>
            </a:r>
            <a:endParaRPr b="0" lang="pl-PL" sz="1800" spc="-1" strike="noStrike">
              <a:latin typeface="Arial"/>
            </a:endParaRPr>
          </a:p>
          <a:p>
            <a:pPr marL="457200" indent="-22716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Joanna Gutowska, Karolina Oleksiewicz, Klaudia Okońska, Michał Szczypior</a:t>
            </a:r>
            <a:r>
              <a:rPr b="0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 „Transformacja liści </a:t>
            </a:r>
            <a:r>
              <a:rPr b="0" i="1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Salvia deserta </a:t>
            </a:r>
            <a:r>
              <a:rPr b="0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Schangin za pomocą </a:t>
            </a:r>
            <a:r>
              <a:rPr b="0" i="1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Rhizobium rhizogenes</a:t>
            </a:r>
            <a:r>
              <a:rPr b="0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 IV Konferencja Naukowo-Szkoleniowa Studentów Wydziału Farmaceutycznego UMed w Łodzi. Łódź, 25-26 marca 2022. Książka Abstraktów, str. 21</a:t>
            </a:r>
            <a:endParaRPr b="0" lang="pl-PL" sz="1600" spc="-1" strike="noStrike">
              <a:latin typeface="Arial"/>
            </a:endParaRPr>
          </a:p>
          <a:p>
            <a:pPr marL="457200" indent="-22716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pl-PL" sz="1600" spc="-1" strike="noStrike">
              <a:latin typeface="Arial"/>
            </a:endParaRPr>
          </a:p>
          <a:p>
            <a:pPr marL="457200" indent="-22716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Karolina Oleksiewicz</a:t>
            </a:r>
            <a:r>
              <a:rPr b="0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„Próby wyprowadzenia kultur</a:t>
            </a:r>
            <a:r>
              <a:rPr b="0" i="1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in vitro</a:t>
            </a:r>
            <a:r>
              <a:rPr b="0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z dwóch azjatyckich gatunków szałwii (</a:t>
            </a:r>
            <a:r>
              <a:rPr b="0" i="1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Salvia virgata</a:t>
            </a:r>
            <a:r>
              <a:rPr b="0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Jacq. oraz </a:t>
            </a:r>
            <a:r>
              <a:rPr b="0" i="1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Salvia desera</a:t>
            </a:r>
            <a:r>
              <a:rPr b="0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Schangin). IV Konferencja Naukowo-Szkoleniowa Studentów Wydziału Farmaceutycznego UMed w Łodzi. Łódź, 25-26 marca 2022. Książka Abstraktów, str. 26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pl-PL" sz="16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ustomShape 1"/>
          <p:cNvSpPr/>
          <p:nvPr/>
        </p:nvSpPr>
        <p:spPr>
          <a:xfrm>
            <a:off x="179640" y="116640"/>
            <a:ext cx="8783280" cy="790200"/>
          </a:xfrm>
          <a:prstGeom prst="rect">
            <a:avLst/>
          </a:prstGeom>
          <a:solidFill>
            <a:srgbClr val="bfbfbf"/>
          </a:solidFill>
          <a:ln w="7632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Udział w konferencjach i konkursach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63" name="CustomShape 2"/>
          <p:cNvSpPr/>
          <p:nvPr/>
        </p:nvSpPr>
        <p:spPr>
          <a:xfrm>
            <a:off x="179640" y="836640"/>
            <a:ext cx="8783280" cy="590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just">
              <a:lnSpc>
                <a:spcPct val="150000"/>
              </a:lnSpc>
              <a:spcAft>
                <a:spcPts val="799"/>
              </a:spcAft>
            </a:pPr>
            <a:endParaRPr b="0" lang="pl-PL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799"/>
              </a:spcAft>
            </a:pPr>
            <a:endParaRPr b="0" lang="pl-PL" sz="1800" spc="-1" strike="noStrike">
              <a:latin typeface="Arial"/>
            </a:endParaRPr>
          </a:p>
        </p:txBody>
      </p:sp>
      <p:sp>
        <p:nvSpPr>
          <p:cNvPr id="64" name="CustomShape 3"/>
          <p:cNvSpPr/>
          <p:nvPr/>
        </p:nvSpPr>
        <p:spPr>
          <a:xfrm>
            <a:off x="144000" y="1440000"/>
            <a:ext cx="8818920" cy="392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15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2023</a:t>
            </a:r>
            <a:endParaRPr b="0" lang="pl-PL" sz="1800" spc="-1" strike="noStrike">
              <a:latin typeface="Arial"/>
            </a:endParaRPr>
          </a:p>
          <a:p>
            <a:pPr marL="457200" indent="-22716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Ksenia Urbaniak, Adrianna Kukieła, </a:t>
            </a:r>
            <a:r>
              <a:rPr b="0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Weronika Gonciarz, Ewa Kochan „Badanie właściwości biologicznych ekstraktów korzeni żeńszenia pięciolistnego pozyskanych metoda tradycyjną i biotechnologiczną”, VI Sesja Młodych Mikrobiologów Środowiska Łódzkiego, sekcja: Biologia medyczna, Łódź,  16 czerwca, 2023, poster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15000"/>
              </a:lnSpc>
            </a:pPr>
            <a:endParaRPr b="0" lang="pl-PL" sz="1600" spc="-1" strike="noStrike">
              <a:latin typeface="Arial"/>
            </a:endParaRPr>
          </a:p>
          <a:p>
            <a:pPr marL="457200" indent="-22716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Ksenia Urbaniak „</a:t>
            </a:r>
            <a:r>
              <a:rPr b="0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Kultury </a:t>
            </a:r>
            <a:r>
              <a:rPr b="0" i="1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in vitro</a:t>
            </a:r>
            <a:r>
              <a:rPr b="0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jako źródła substancji o działaniu przeciwnowotworowym </a:t>
            </a:r>
            <a:r>
              <a:rPr b="1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Ogólnopolskie Sympozjum „Ekologia człowieka współczesnego” nt. „Znaczenie ekologii i medycyny środowiskowej we współczesnej medycynie” Łódź, 2 czerwca 2023,  wystąpienie ustne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15000"/>
              </a:lnSpc>
            </a:pPr>
            <a:endParaRPr b="0" lang="pl-PL" sz="1600" spc="-1" strike="noStrike">
              <a:latin typeface="Arial"/>
            </a:endParaRPr>
          </a:p>
          <a:p>
            <a:pPr marL="457200" indent="-22716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Adriana Kukieła</a:t>
            </a:r>
            <a:r>
              <a:rPr b="0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Ewa Kochan, „Wpływ rodzaju podłoża na przyrost biomasy korzeni przybyszowych </a:t>
            </a:r>
            <a:r>
              <a:rPr b="0" i="1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S. grisea</a:t>
            </a:r>
            <a:r>
              <a:rPr b="0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”</a:t>
            </a:r>
            <a:r>
              <a:rPr b="1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VIII Ogólnopolska konferencja dyplomantów i studentów kierunków przyrodniczych i przyrodniczo – technicznych, BIOPOTENCJAŁ 2023, Warszawa 23 listopada 2023, poster: – </a:t>
            </a:r>
            <a:r>
              <a:rPr b="1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zajęcie 1-go miejsca w</a:t>
            </a:r>
            <a:r>
              <a:rPr b="0" lang="pl-PL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sesji posterowej sekcja "Biologia ogólna". </a:t>
            </a:r>
            <a:endParaRPr b="0" lang="pl-PL" sz="1600" spc="-1" strike="noStrike"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stomShape 1"/>
          <p:cNvSpPr/>
          <p:nvPr/>
        </p:nvSpPr>
        <p:spPr>
          <a:xfrm>
            <a:off x="179640" y="116640"/>
            <a:ext cx="8783280" cy="790200"/>
          </a:xfrm>
          <a:prstGeom prst="rect">
            <a:avLst/>
          </a:prstGeom>
          <a:solidFill>
            <a:srgbClr val="bfbfbf"/>
          </a:solidFill>
          <a:ln w="7632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Udział w konferencjach i konkursach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66" name="CustomShape 2"/>
          <p:cNvSpPr/>
          <p:nvPr/>
        </p:nvSpPr>
        <p:spPr>
          <a:xfrm>
            <a:off x="179640" y="836640"/>
            <a:ext cx="8783280" cy="590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just">
              <a:lnSpc>
                <a:spcPct val="150000"/>
              </a:lnSpc>
              <a:spcAft>
                <a:spcPts val="799"/>
              </a:spcAft>
            </a:pPr>
            <a:endParaRPr b="0" lang="pl-PL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799"/>
              </a:spcAft>
            </a:pPr>
            <a:endParaRPr b="0" lang="pl-PL" sz="1800" spc="-1" strike="noStrike">
              <a:latin typeface="Arial"/>
            </a:endParaRPr>
          </a:p>
        </p:txBody>
      </p:sp>
      <p:sp>
        <p:nvSpPr>
          <p:cNvPr id="67" name="CustomShape 3"/>
          <p:cNvSpPr/>
          <p:nvPr/>
        </p:nvSpPr>
        <p:spPr>
          <a:xfrm>
            <a:off x="144000" y="907920"/>
            <a:ext cx="8818920" cy="426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15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2024</a:t>
            </a:r>
            <a:endParaRPr b="0" lang="pl-PL" sz="1800" spc="-1" strike="noStrike">
              <a:latin typeface="Arial"/>
            </a:endParaRPr>
          </a:p>
          <a:p>
            <a:pPr marL="216000" indent="-21456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Wiktoria Huras</a:t>
            </a:r>
            <a:r>
              <a:rPr b="0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, Ewa Kochan - „Shoot cultures of the Endemic Species </a:t>
            </a:r>
            <a:r>
              <a:rPr b="0" i="1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Silene grisea </a:t>
            </a:r>
            <a:r>
              <a:rPr b="0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Boiss cultivated in nutrient sprinkle bioreaktor” During the Pharmacy Session at the 20th International and 62st Polish Conference Juvenes Pro Medicina 9th-12th May 2024 ,  Łódź, doniesienie ustne </a:t>
            </a:r>
            <a:r>
              <a:rPr b="1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zajęcie II miejsca</a:t>
            </a:r>
            <a:endParaRPr b="0" lang="pl-PL" sz="15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l-PL" sz="1500" spc="-1" strike="noStrike">
              <a:latin typeface="Arial"/>
            </a:endParaRPr>
          </a:p>
          <a:p>
            <a:pPr marL="216000" indent="-21456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Wiktoria Huras</a:t>
            </a:r>
            <a:r>
              <a:rPr b="0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 ustne doniesienie na konkursie organizowanym przez Samorząd Studentów UMEDu „Porozmawiajmy o niej… o nauce” 22 października 2024,</a:t>
            </a:r>
            <a:r>
              <a:rPr b="1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 zajęcie II miejsca </a:t>
            </a:r>
            <a:endParaRPr b="0" lang="pl-PL" sz="15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l-PL" sz="1500" spc="-1" strike="noStrike">
              <a:latin typeface="Arial"/>
            </a:endParaRPr>
          </a:p>
          <a:p>
            <a:pPr marL="216000" indent="-21456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Ewa Nowek, Joanna Kolniak-Ostek, </a:t>
            </a:r>
            <a:r>
              <a:rPr b="1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Natalia Ogrodnik, Oliwia Wawrzyczek</a:t>
            </a:r>
            <a:r>
              <a:rPr b="0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, Ewelina Piątczak „Wpływ różnych systemów hodowlanych na wzrost i akumulację związków fenolowych w kulturach pędów </a:t>
            </a:r>
            <a:r>
              <a:rPr b="0" i="1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Salvia cadmica</a:t>
            </a:r>
            <a:r>
              <a:rPr b="0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”. XIV Konferencja Technologów Przetwórstwa Owoców i Warzyw „Trendy w przetwórstwie Owoców, Warzyw i grzybów”. Wrocław 2024</a:t>
            </a:r>
            <a:endParaRPr b="0" lang="pl-PL" sz="15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l-PL" sz="1500" spc="-1" strike="noStrike">
              <a:latin typeface="Arial"/>
            </a:endParaRPr>
          </a:p>
          <a:p>
            <a:pPr marL="216000" indent="-21456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Katarzyna Grzywacz</a:t>
            </a:r>
            <a:r>
              <a:rPr b="0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 „Badanie wpływu regulatorów wzrostu na wzrost i morfologię pędów </a:t>
            </a:r>
            <a:r>
              <a:rPr b="0" i="1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Catharanthus roseus in vitro”</a:t>
            </a:r>
            <a:r>
              <a:rPr b="0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 V Konferencja Naukowo-Szkoleniowa Studentów Wydziału Farmaceutycznego,19-20 kwiecień 2024</a:t>
            </a:r>
            <a:endParaRPr b="0" lang="pl-PL" sz="15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l-PL" sz="1500" spc="-1" strike="noStrike">
              <a:latin typeface="Arial"/>
            </a:endParaRPr>
          </a:p>
          <a:p>
            <a:pPr marL="216000" indent="-21456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Klaudia Okońska</a:t>
            </a:r>
            <a:r>
              <a:rPr b="0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, Joanna Kolniak-Ostek, Ewelina Piątczak „Hodowla pędów Nepeta curviflora Boiss. w bioreaktorze rozpyłowym”. XIV Konferencja Technologów Przetwórstwa Owoców i Warzyw „Trendy w przetwórstwie Owoców, Warzyw i grzybów”. Wrocław 2024</a:t>
            </a:r>
            <a:endParaRPr b="0" lang="pl-PL" sz="15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l-PL" sz="1500" spc="-1" strike="noStrike">
              <a:latin typeface="Arial"/>
            </a:endParaRPr>
          </a:p>
          <a:p>
            <a:pPr marL="216000" indent="-21456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Klaudia Okońska</a:t>
            </a:r>
            <a:r>
              <a:rPr b="0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 „Mikrorozmnażanie Nepeta curviflora Boiss. oraz zwiększanie skali hodowli w bioreaktorze rozpyłowym”. VIII Kongres Polskiego Towarzystwa Studentów Farmacji Szczecin, 13.09. 2024,  </a:t>
            </a:r>
            <a:r>
              <a:rPr b="1" lang="pl-PL" sz="1500" spc="-1" strike="noStrike">
                <a:solidFill>
                  <a:srgbClr val="040404"/>
                </a:solidFill>
                <a:latin typeface="Times New Roman"/>
                <a:ea typeface="DejaVu Sans"/>
              </a:rPr>
              <a:t>zajęcie II miejsca</a:t>
            </a:r>
            <a:endParaRPr b="0" lang="pl-PL" sz="15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l-PL" sz="150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ustomShape 1"/>
          <p:cNvSpPr/>
          <p:nvPr/>
        </p:nvSpPr>
        <p:spPr>
          <a:xfrm>
            <a:off x="179640" y="116640"/>
            <a:ext cx="8783280" cy="790200"/>
          </a:xfrm>
          <a:prstGeom prst="rect">
            <a:avLst/>
          </a:prstGeom>
          <a:solidFill>
            <a:srgbClr val="bfbfbf"/>
          </a:solidFill>
          <a:ln w="7632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Udział w konferencjach i konkursach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69" name="CustomShape 2"/>
          <p:cNvSpPr/>
          <p:nvPr/>
        </p:nvSpPr>
        <p:spPr>
          <a:xfrm>
            <a:off x="179640" y="836640"/>
            <a:ext cx="8783280" cy="590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just">
              <a:lnSpc>
                <a:spcPct val="150000"/>
              </a:lnSpc>
              <a:spcAft>
                <a:spcPts val="799"/>
              </a:spcAft>
            </a:pPr>
            <a:endParaRPr b="0" lang="pl-PL" sz="1800" spc="-1" strike="noStrike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799"/>
              </a:spcAft>
            </a:pPr>
            <a:endParaRPr b="0" lang="pl-PL" sz="1800" spc="-1" strike="noStrike">
              <a:latin typeface="Arial"/>
            </a:endParaRPr>
          </a:p>
        </p:txBody>
      </p:sp>
      <p:sp>
        <p:nvSpPr>
          <p:cNvPr id="70" name="CustomShape 3"/>
          <p:cNvSpPr/>
          <p:nvPr/>
        </p:nvSpPr>
        <p:spPr>
          <a:xfrm>
            <a:off x="144000" y="1440000"/>
            <a:ext cx="8818920" cy="31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15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2025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15000"/>
              </a:lnSpc>
            </a:pPr>
            <a:endParaRPr b="0" lang="pl-PL" sz="1800" spc="-1" strike="noStrike">
              <a:latin typeface="Arial"/>
            </a:endParaRPr>
          </a:p>
          <a:p>
            <a:pPr marL="216000" indent="-214560" algn="just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Wiktoria Huras, </a:t>
            </a:r>
            <a:r>
              <a:rPr b="0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 Ewa Kochan „</a:t>
            </a:r>
            <a:r>
              <a:rPr b="0" i="1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Silene grisea</a:t>
            </a:r>
            <a:r>
              <a:rPr b="0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 Boiss research on </a:t>
            </a:r>
            <a:r>
              <a:rPr b="0" i="1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in vitro</a:t>
            </a:r>
            <a:r>
              <a:rPr b="0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 shoot cultures and chemical composition. The effect of cytokinins on the growth of </a:t>
            </a:r>
            <a:r>
              <a:rPr b="0" i="1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Silene grisea</a:t>
            </a:r>
            <a:r>
              <a:rPr b="0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 Boiss shoot cultures and metabolite identification” 21. Międzynarodowa i 63. Polskiej konferencji Juvenes Pro Medicina 17 maja 2025, sesja „Basic Science”, ustna prezentacja </a:t>
            </a:r>
            <a:endParaRPr b="0" lang="pl-PL" sz="1600" spc="-1" strike="noStrike">
              <a:latin typeface="Arial"/>
            </a:endParaRPr>
          </a:p>
          <a:p>
            <a:pPr algn="just">
              <a:lnSpc>
                <a:spcPct val="115000"/>
              </a:lnSpc>
            </a:pPr>
            <a:endParaRPr b="0" lang="pl-PL" sz="16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Aleksandra Łuczyńska</a:t>
            </a:r>
            <a:r>
              <a:rPr b="0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, Ewa Kochan „Wyprowadzenie i stabilizacja kultury pędowej</a:t>
            </a:r>
            <a:endParaRPr b="0" lang="pl-PL" sz="16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endemicznego gatunku czyśćca </a:t>
            </a:r>
            <a:r>
              <a:rPr b="0" i="1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Stachys zoharyana </a:t>
            </a:r>
            <a:r>
              <a:rPr b="0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Egi</a:t>
            </a:r>
            <a:r>
              <a:rPr b="0" i="1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”,</a:t>
            </a:r>
            <a:r>
              <a:rPr b="0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 IX Kongres Polskiego </a:t>
            </a:r>
            <a:endParaRPr b="0" lang="pl-PL" sz="16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Towarzystwa Studentów Farmacji, 11-14 IX 2025, Warszawa – </a:t>
            </a:r>
            <a:r>
              <a:rPr b="1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zajęcie I miejsca</a:t>
            </a:r>
            <a:endParaRPr b="0" lang="pl-PL" sz="16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pl-PL" sz="16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Angelika Szymańska, </a:t>
            </a:r>
            <a:r>
              <a:rPr b="1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Wiktoria Huras, </a:t>
            </a:r>
            <a:r>
              <a:rPr b="0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 Ewa Kochan </a:t>
            </a:r>
            <a:r>
              <a:rPr b="0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„Rośliny z rodzaju Silene 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    </a:t>
            </a:r>
            <a:r>
              <a:rPr b="0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jako potencjalne źródło związków leczniczych” VI Ogólnopolska Konferencja 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    </a:t>
            </a:r>
            <a:r>
              <a:rPr b="0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Naukowa “Perspektywy wykorzystania roślin w nauce i przemyśle”</a:t>
            </a:r>
            <a:r>
              <a:rPr b="0" lang="pl-PL" sz="1600" spc="-1" strike="noStrike">
                <a:solidFill>
                  <a:srgbClr val="242424"/>
                </a:solidFill>
                <a:latin typeface="Times New Roman"/>
                <a:ea typeface="DejaVu Sans"/>
              </a:rPr>
              <a:t>, doniesienie ustne</a:t>
            </a:r>
            <a:endParaRPr b="0" lang="pl-PL" sz="1600" spc="-1" strike="noStrike">
              <a:latin typeface="Arial"/>
            </a:endParaRPr>
          </a:p>
        </p:txBody>
      </p:sp>
      <p:pic>
        <p:nvPicPr>
          <p:cNvPr id="71" name="" descr=""/>
          <p:cNvPicPr/>
          <p:nvPr/>
        </p:nvPicPr>
        <p:blipFill>
          <a:blip r:embed="rId1"/>
          <a:stretch/>
        </p:blipFill>
        <p:spPr>
          <a:xfrm>
            <a:off x="7560000" y="3168000"/>
            <a:ext cx="1463400" cy="1951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</TotalTime>
  <Application>LibreOffice/5.4.0.3$Windows_x86 LibreOffice_project/7556cbc6811c9d992f4064ab9287069087d7f62c</Application>
  <Words>120</Words>
  <Paragraphs>12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2022-01-26T12:44:47Z</dcterms:created>
  <dc:creator>Grażyna Szymańska</dc:creator>
  <dc:description/>
  <dc:language>pl-PL</dc:language>
  <cp:lastModifiedBy/>
  <dcterms:modified xsi:type="dcterms:W3CDTF">2025-10-14T17:47:22Z</dcterms:modified>
  <cp:revision>30</cp:revision>
  <dc:subject/>
  <dc:title>Koło Naukowe (KN)działające przy Zakładzie Biotechnologii Farmaceutycznej Uniwersytetu Medycznego w Łodzi serdecznie zaprasza studentów  do zapoznania się z tematyką badawczą naszego zespołu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Pokaz na ekranie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</vt:i4>
  </property>
</Properties>
</file>